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12192000"/>
  <p:notesSz cx="6858000" cy="9144000"/>
  <p:embeddedFontLst>
    <p:embeddedFont>
      <p:font typeface="Nunito SemiBold"/>
      <p:regular r:id="rId16"/>
      <p:bold r:id="rId17"/>
      <p:italic r:id="rId18"/>
      <p:boldItalic r:id="rId19"/>
    </p:embeddedFont>
    <p:embeddedFont>
      <p:font typeface="Nuni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4" name="Deleted us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11" Type="http://schemas.openxmlformats.org/officeDocument/2006/relationships/slide" Target="slides/slide6.xml"/><Relationship Id="rId22" Type="http://schemas.openxmlformats.org/officeDocument/2006/relationships/font" Target="fonts/Nunito-italic.fntdata"/><Relationship Id="rId10" Type="http://schemas.openxmlformats.org/officeDocument/2006/relationships/slide" Target="slides/slide5.xml"/><Relationship Id="rId21" Type="http://schemas.openxmlformats.org/officeDocument/2006/relationships/font" Target="fonts/Nuni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SemiBold-bold.fntdata"/><Relationship Id="rId16" Type="http://schemas.openxmlformats.org/officeDocument/2006/relationships/font" Target="fonts/NunitoSemiBold-regular.fntdata"/><Relationship Id="rId5" Type="http://schemas.openxmlformats.org/officeDocument/2006/relationships/notesMaster" Target="notesMasters/notesMaster1.xml"/><Relationship Id="rId19" Type="http://schemas.openxmlformats.org/officeDocument/2006/relationships/font" Target="fonts/NunitoSemiBold-boldItalic.fntdata"/><Relationship Id="rId6" Type="http://schemas.openxmlformats.org/officeDocument/2006/relationships/slide" Target="slides/slide1.xml"/><Relationship Id="rId18" Type="http://schemas.openxmlformats.org/officeDocument/2006/relationships/font" Target="fonts/NunitoSemiBold-italic.fntdata"/><Relationship Id="rId7" Type="http://schemas.openxmlformats.org/officeDocument/2006/relationships/slide" Target="slides/slide2.xml"/><Relationship Id="rId8"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07-10T09:29:26.114">
    <p:pos x="1805" y="2908"/>
    <p:text>Managing import orders of the fuel</p:text>
  </p:cm>
  <p:cm authorId="0" idx="2" dt="2020-06-30T11:32:49.166">
    <p:pos x="1811" y="2391"/>
    <p:text>For the area of risk we might need to bring in external help to review, TBD</p:text>
  </p:cm>
  <p:cm authorId="0" idx="3" dt="2020-07-10T09:28:52.545">
    <p:pos x="1811" y="1875"/>
    <p:text>VIVO engagement needs to be considered</p:text>
  </p:cm>
  <p:cm authorId="0" idx="4" dt="2020-07-10T09:28:52.545">
    <p:pos x="1811" y="1875"/>
    <p:text>Other businesses that are doing this outside KOKO that distribute fuel at the scale that we are hoping to get to. Market research question</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81" name="Google Shape;281;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9" name="Google Shape;16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8ae3c3ca5e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6" name="Google Shape;176;g8ae3c3ca5e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4" name="Google Shape;18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8b6fb976ef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6" name="Google Shape;206;g8b6fb976ef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4" name="Google Shape;22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8ae3c3ca5e_0_6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2" name="Google Shape;232;g8ae3c3ca5e_0_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8ae3c3ca5e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0" name="Google Shape;240;g8ae3c3ca5e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8ae3c3ca5e_0_5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73" name="Google Shape;273;g8ae3c3ca5e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3.png"/><Relationship Id="rId4" Type="http://schemas.openxmlformats.org/officeDocument/2006/relationships/image" Target="../media/image17.png"/><Relationship Id="rId5" Type="http://schemas.openxmlformats.org/officeDocument/2006/relationships/image" Target="../media/image18.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6.png"/><Relationship Id="rId4" Type="http://schemas.openxmlformats.org/officeDocument/2006/relationships/image" Target="../media/image3.png"/><Relationship Id="rId5" Type="http://schemas.openxmlformats.org/officeDocument/2006/relationships/image" Target="../media/image17.png"/><Relationship Id="rId6" Type="http://schemas.openxmlformats.org/officeDocument/2006/relationships/image" Target="../media/image18.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3" name="Shape 13"/>
        <p:cNvGrpSpPr/>
        <p:nvPr/>
      </p:nvGrpSpPr>
      <p:grpSpPr>
        <a:xfrm>
          <a:off x="0" y="0"/>
          <a:ext cx="0" cy="0"/>
          <a:chOff x="0" y="0"/>
          <a:chExt cx="0" cy="0"/>
        </a:xfrm>
      </p:grpSpPr>
      <p:pic>
        <p:nvPicPr>
          <p:cNvPr id="14" name="Google Shape;14;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5" name="Google Shape;15;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1" sz="3600">
                <a:latin typeface="Nunito"/>
                <a:ea typeface="Nunito"/>
                <a:cs typeface="Nunito"/>
                <a:sym typeface="Nunito"/>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id="16" name="Google Shape;16;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7" name="Google Shape;17;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18" name="Google Shape;18;p2"/>
          <p:cNvGrpSpPr/>
          <p:nvPr/>
        </p:nvGrpSpPr>
        <p:grpSpPr>
          <a:xfrm>
            <a:off x="0" y="-446"/>
            <a:ext cx="8094368" cy="6867144"/>
            <a:chOff x="0" y="-446"/>
            <a:chExt cx="8094368" cy="6867144"/>
          </a:xfrm>
        </p:grpSpPr>
        <p:pic>
          <p:nvPicPr>
            <p:cNvPr descr="Image" id="19" name="Google Shape;19;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0" name="Google Shape;20;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1" name="Google Shape;21;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2" name="Google Shape;22;p2"/>
          <p:cNvSpPr txBox="1"/>
          <p:nvPr>
            <p:ph idx="11" type="ftr"/>
          </p:nvPr>
        </p:nvSpPr>
        <p:spPr>
          <a:xfrm>
            <a:off x="8406634" y="5755767"/>
            <a:ext cx="3220824" cy="441361"/>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2000" u="none" cap="none" strike="noStrike">
                <a:solidFill>
                  <a:schemeClr val="dk1"/>
                </a:solidFill>
                <a:latin typeface="Nunito"/>
                <a:ea typeface="Nunito"/>
                <a:cs typeface="Nunito"/>
                <a:sym typeface="Nuni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 name="Google Shape;23;p2"/>
          <p:cNvSpPr txBox="1"/>
          <p:nvPr/>
        </p:nvSpPr>
        <p:spPr>
          <a:xfrm>
            <a:off x="8406634" y="6592079"/>
            <a:ext cx="3683510"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91" name="Shape 91"/>
        <p:cNvGrpSpPr/>
        <p:nvPr/>
      </p:nvGrpSpPr>
      <p:grpSpPr>
        <a:xfrm>
          <a:off x="0" y="0"/>
          <a:ext cx="0" cy="0"/>
          <a:chOff x="0" y="0"/>
          <a:chExt cx="0" cy="0"/>
        </a:xfrm>
      </p:grpSpPr>
      <p:pic>
        <p:nvPicPr>
          <p:cNvPr id="92" name="Google Shape;92;p11"/>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93" name="Google Shape;93;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4" name="Google Shape;94;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5" name="Google Shape;95;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6" name="Google Shape;96;p11"/>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97" name="Google Shape;97;p11"/>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8" name="Google Shape;98;p11"/>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9" name="Shape 99"/>
        <p:cNvGrpSpPr/>
        <p:nvPr/>
      </p:nvGrpSpPr>
      <p:grpSpPr>
        <a:xfrm>
          <a:off x="0" y="0"/>
          <a:ext cx="0" cy="0"/>
          <a:chOff x="0" y="0"/>
          <a:chExt cx="0" cy="0"/>
        </a:xfrm>
      </p:grpSpPr>
      <p:pic>
        <p:nvPicPr>
          <p:cNvPr id="100" name="Google Shape;100;p12"/>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101" name="Google Shape;101;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2" name="Google Shape;102;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3" name="Google Shape;103;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4" name="Google Shape;104;p12"/>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05" name="Google Shape;105;p12"/>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6" name="Google Shape;106;p12"/>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107" name="Shape 107"/>
        <p:cNvGrpSpPr/>
        <p:nvPr/>
      </p:nvGrpSpPr>
      <p:grpSpPr>
        <a:xfrm>
          <a:off x="0" y="0"/>
          <a:ext cx="0" cy="0"/>
          <a:chOff x="0" y="0"/>
          <a:chExt cx="0" cy="0"/>
        </a:xfrm>
      </p:grpSpPr>
      <p:pic>
        <p:nvPicPr>
          <p:cNvPr id="108" name="Google Shape;108;p13"/>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9" name="Google Shape;109;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0" name="Google Shape;110;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1" name="Google Shape;111;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2" name="Google Shape;112;p13"/>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13" name="Google Shape;113;p13"/>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14" name="Google Shape;114;p1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15" name="Shape 115"/>
        <p:cNvGrpSpPr/>
        <p:nvPr/>
      </p:nvGrpSpPr>
      <p:grpSpPr>
        <a:xfrm>
          <a:off x="0" y="0"/>
          <a:ext cx="0" cy="0"/>
          <a:chOff x="0" y="0"/>
          <a:chExt cx="0" cy="0"/>
        </a:xfrm>
      </p:grpSpPr>
      <p:pic>
        <p:nvPicPr>
          <p:cNvPr id="116" name="Google Shape;116;p14"/>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17" name="Google Shape;117;p14"/>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8" name="Google Shape;118;p14"/>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9" name="Google Shape;119;p14"/>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20" name="Google Shape;120;p14"/>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21" name="Google Shape;121;p14"/>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2" name="Google Shape;122;p14"/>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p:cSld name="1_Back page (with disclaimer)">
    <p:spTree>
      <p:nvGrpSpPr>
        <p:cNvPr id="123" name="Shape 123"/>
        <p:cNvGrpSpPr/>
        <p:nvPr/>
      </p:nvGrpSpPr>
      <p:grpSpPr>
        <a:xfrm>
          <a:off x="0" y="0"/>
          <a:ext cx="0" cy="0"/>
          <a:chOff x="0" y="0"/>
          <a:chExt cx="0" cy="0"/>
        </a:xfrm>
      </p:grpSpPr>
      <p:pic>
        <p:nvPicPr>
          <p:cNvPr descr="Image" id="124" name="Google Shape;124;p15"/>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25" name="Google Shape;125;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26" name="Google Shape;126;p15"/>
          <p:cNvSpPr txBox="1"/>
          <p:nvPr>
            <p:ph idx="1" type="subTitle"/>
          </p:nvPr>
        </p:nvSpPr>
        <p:spPr>
          <a:xfrm>
            <a:off x="6856431" y="2580838"/>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7" name="Google Shape;127;p15"/>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28" name="Google Shape;128;p15"/>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ack page (with disclaimer)">
  <p:cSld name="2_Back page (with disclaimer)">
    <p:spTree>
      <p:nvGrpSpPr>
        <p:cNvPr id="129" name="Shape 129"/>
        <p:cNvGrpSpPr/>
        <p:nvPr/>
      </p:nvGrpSpPr>
      <p:grpSpPr>
        <a:xfrm>
          <a:off x="0" y="0"/>
          <a:ext cx="0" cy="0"/>
          <a:chOff x="0" y="0"/>
          <a:chExt cx="0" cy="0"/>
        </a:xfrm>
      </p:grpSpPr>
      <p:pic>
        <p:nvPicPr>
          <p:cNvPr descr="Image" id="130" name="Google Shape;130;p16"/>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31" name="Google Shape;131;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2" name="Google Shape;132;p16"/>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3" name="Google Shape;133;p16"/>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4" name="Google Shape;134;p16"/>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5" name="Google Shape;135;p16"/>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6" name="Google Shape;136;p16"/>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
        <p:nvSpPr>
          <p:cNvPr id="137" name="Google Shape;137;p16"/>
          <p:cNvSpPr txBox="1"/>
          <p:nvPr>
            <p:ph idx="1" type="subTitle"/>
          </p:nvPr>
        </p:nvSpPr>
        <p:spPr>
          <a:xfrm>
            <a:off x="6856431" y="3301455"/>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38" name="Google Shape;138;p16"/>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39" name="Google Shape;139;p16"/>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p:cSld name="Back page (with disclaimer)">
    <p:spTree>
      <p:nvGrpSpPr>
        <p:cNvPr id="140" name="Shape 140"/>
        <p:cNvGrpSpPr/>
        <p:nvPr/>
      </p:nvGrpSpPr>
      <p:grpSpPr>
        <a:xfrm>
          <a:off x="0" y="0"/>
          <a:ext cx="0" cy="0"/>
          <a:chOff x="0" y="0"/>
          <a:chExt cx="0" cy="0"/>
        </a:xfrm>
      </p:grpSpPr>
      <p:pic>
        <p:nvPicPr>
          <p:cNvPr id="141" name="Google Shape;141;p17"/>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42" name="Google Shape;142;p17"/>
          <p:cNvPicPr preferRelativeResize="0"/>
          <p:nvPr/>
        </p:nvPicPr>
        <p:blipFill rotWithShape="1">
          <a:blip r:embed="rId3">
            <a:alphaModFix/>
          </a:blip>
          <a:srcRect b="26811" l="0" r="0" t="26811"/>
          <a:stretch/>
        </p:blipFill>
        <p:spPr>
          <a:xfrm>
            <a:off x="0" y="0"/>
            <a:ext cx="12192001" cy="6858000"/>
          </a:xfrm>
          <a:prstGeom prst="rect">
            <a:avLst/>
          </a:prstGeom>
          <a:noFill/>
          <a:ln>
            <a:noFill/>
          </a:ln>
        </p:spPr>
      </p:pic>
      <p:pic>
        <p:nvPicPr>
          <p:cNvPr descr="Image" id="143" name="Google Shape;143;p17"/>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44" name="Google Shape;144;p17"/>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45" name="Google Shape;145;p17"/>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46" name="Google Shape;146;p17"/>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47" name="Google Shape;147;p17"/>
          <p:cNvSpPr txBox="1"/>
          <p:nvPr/>
        </p:nvSpPr>
        <p:spPr>
          <a:xfrm>
            <a:off x="6877481" y="3244849"/>
            <a:ext cx="4891347" cy="1723216"/>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48" name="Google Shape;148;p17"/>
          <p:cNvSpPr txBox="1"/>
          <p:nvPr>
            <p:ph idx="1" type="subTitle"/>
          </p:nvPr>
        </p:nvSpPr>
        <p:spPr>
          <a:xfrm>
            <a:off x="6877481" y="2114988"/>
            <a:ext cx="4891344" cy="43771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sz="1800">
                <a:solidFill>
                  <a:schemeClr val="dk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9" name="Google Shape;149;p17"/>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150" name="Google Shape;150;p17"/>
          <p:cNvSpPr txBox="1"/>
          <p:nvPr/>
        </p:nvSpPr>
        <p:spPr>
          <a:xfrm>
            <a:off x="6877481" y="10575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51" name="Google Shape;151;p17"/>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52" name="Google Shape;152;p17"/>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53" name="Shape 153"/>
        <p:cNvGrpSpPr/>
        <p:nvPr/>
      </p:nvGrpSpPr>
      <p:grpSpPr>
        <a:xfrm>
          <a:off x="0" y="0"/>
          <a:ext cx="0" cy="0"/>
          <a:chOff x="0" y="0"/>
          <a:chExt cx="0" cy="0"/>
        </a:xfrm>
      </p:grpSpPr>
      <p:pic>
        <p:nvPicPr>
          <p:cNvPr id="154" name="Google Shape;154;p18"/>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55" name="Google Shape;155;p18"/>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56" name="Google Shape;156;p18"/>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57" name="Google Shape;157;p18"/>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58" name="Google Shape;158;p18"/>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9" name="Google Shape;159;p1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160" name="Google Shape;160;p18"/>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0" name="Google Shape;30;p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31" name="Google Shape;31;p3"/>
          <p:cNvSpPr txBox="1"/>
          <p:nvPr/>
        </p:nvSpPr>
        <p:spPr>
          <a:xfrm>
            <a:off x="7286625" y="2121678"/>
            <a:ext cx="4143375" cy="6866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Agenda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marR="0" algn="l">
              <a:lnSpc>
                <a:spcPct val="90000"/>
              </a:lnSpc>
              <a:spcBef>
                <a:spcPts val="1000"/>
              </a:spcBef>
              <a:spcAft>
                <a:spcPts val="0"/>
              </a:spcAft>
              <a:buClr>
                <a:schemeClr val="dk1"/>
              </a:buClr>
              <a:buSzPts val="2800"/>
              <a:buFont typeface="Arial"/>
              <a:buChar char="•"/>
              <a:defRPr b="0" sz="2800">
                <a:solidFill>
                  <a:schemeClr val="dk1"/>
                </a:solidFill>
                <a:latin typeface="Nunito"/>
                <a:ea typeface="Nunito"/>
                <a:cs typeface="Nunito"/>
                <a:sym typeface="Nunito"/>
              </a:defRPr>
            </a:lvl1pPr>
            <a:lvl2pPr lvl="1" marR="0" algn="l">
              <a:lnSpc>
                <a:spcPct val="90000"/>
              </a:lnSpc>
              <a:spcBef>
                <a:spcPts val="500"/>
              </a:spcBef>
              <a:spcAft>
                <a:spcPts val="0"/>
              </a:spcAft>
              <a:buClr>
                <a:schemeClr val="dk1"/>
              </a:buClr>
              <a:buSzPts val="2000"/>
              <a:buFont typeface="Arial"/>
              <a:buChar char="•"/>
              <a:defRPr sz="2000"/>
            </a:lvl2pPr>
            <a:lvl3pPr lvl="2" marR="0" algn="l">
              <a:lnSpc>
                <a:spcPct val="90000"/>
              </a:lnSpc>
              <a:spcBef>
                <a:spcPts val="500"/>
              </a:spcBef>
              <a:spcAft>
                <a:spcPts val="0"/>
              </a:spcAft>
              <a:buClr>
                <a:schemeClr val="dk1"/>
              </a:buClr>
              <a:buSzPts val="1800"/>
              <a:buFont typeface="Arial"/>
              <a:buChar char="•"/>
              <a:defRPr sz="1800"/>
            </a:lvl3pPr>
            <a:lvl4pPr lvl="3" marR="0" algn="l">
              <a:lnSpc>
                <a:spcPct val="90000"/>
              </a:lnSpc>
              <a:spcBef>
                <a:spcPts val="500"/>
              </a:spcBef>
              <a:spcAft>
                <a:spcPts val="0"/>
              </a:spcAft>
              <a:buClr>
                <a:schemeClr val="dk1"/>
              </a:buClr>
              <a:buSzPts val="1600"/>
              <a:buFont typeface="Arial"/>
              <a:buChar char="•"/>
              <a:defRPr sz="1600"/>
            </a:lvl4pPr>
            <a:lvl5pPr lvl="4" marR="0" algn="l">
              <a:lnSpc>
                <a:spcPct val="90000"/>
              </a:lnSpc>
              <a:spcBef>
                <a:spcPts val="500"/>
              </a:spcBef>
              <a:spcAft>
                <a:spcPts val="0"/>
              </a:spcAft>
              <a:buClr>
                <a:schemeClr val="dk1"/>
              </a:buClr>
              <a:buSzPts val="1600"/>
              <a:buFont typeface="Arial"/>
              <a:buChar char="•"/>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42" name="Shape 42"/>
        <p:cNvGrpSpPr/>
        <p:nvPr/>
      </p:nvGrpSpPr>
      <p:grpSpPr>
        <a:xfrm>
          <a:off x="0" y="0"/>
          <a:ext cx="0" cy="0"/>
          <a:chOff x="0" y="0"/>
          <a:chExt cx="0" cy="0"/>
        </a:xfrm>
      </p:grpSpPr>
      <p:pic>
        <p:nvPicPr>
          <p:cNvPr descr="Image" id="43" name="Google Shape;43;p5"/>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45" name="Google Shape;45;p5"/>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46" name="Google Shape;46;p5"/>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47" name="Google Shape;47;p5"/>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48" name="Google Shape;48;p5"/>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cxnSp>
        <p:nvCxnSpPr>
          <p:cNvPr id="49" name="Google Shape;49;p5"/>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50" name="Google Shape;50;p5"/>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51" name="Shape 51"/>
        <p:cNvGrpSpPr/>
        <p:nvPr/>
      </p:nvGrpSpPr>
      <p:grpSpPr>
        <a:xfrm>
          <a:off x="0" y="0"/>
          <a:ext cx="0" cy="0"/>
          <a:chOff x="0" y="0"/>
          <a:chExt cx="0" cy="0"/>
        </a:xfrm>
      </p:grpSpPr>
      <p:pic>
        <p:nvPicPr>
          <p:cNvPr id="52" name="Google Shape;52;p6"/>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53" name="Google Shape;53;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4" name="Google Shape;54;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5" name="Google Shape;55;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6" name="Google Shape;56;p6"/>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57" name="Google Shape;57;p6"/>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58" name="Google Shape;58;p6"/>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9" name="Shape 59"/>
        <p:cNvGrpSpPr/>
        <p:nvPr/>
      </p:nvGrpSpPr>
      <p:grpSpPr>
        <a:xfrm>
          <a:off x="0" y="0"/>
          <a:ext cx="0" cy="0"/>
          <a:chOff x="0" y="0"/>
          <a:chExt cx="0" cy="0"/>
        </a:xfrm>
      </p:grpSpPr>
      <p:pic>
        <p:nvPicPr>
          <p:cNvPr id="60" name="Google Shape;60;p7"/>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61" name="Google Shape;61;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2" name="Google Shape;62;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3" name="Google Shape;63;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4" name="Google Shape;64;p7"/>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5" name="Google Shape;65;p7"/>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66" name="Google Shape;66;p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67" name="Shape 67"/>
        <p:cNvGrpSpPr/>
        <p:nvPr/>
      </p:nvGrpSpPr>
      <p:grpSpPr>
        <a:xfrm>
          <a:off x="0" y="0"/>
          <a:ext cx="0" cy="0"/>
          <a:chOff x="0" y="0"/>
          <a:chExt cx="0" cy="0"/>
        </a:xfrm>
      </p:grpSpPr>
      <p:pic>
        <p:nvPicPr>
          <p:cNvPr id="68" name="Google Shape;68;p8"/>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9" name="Google Shape;69;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0" name="Google Shape;70;p8"/>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1" name="Google Shape;71;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2" name="Google Shape;72;p8"/>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73" name="Google Shape;73;p8"/>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74" name="Google Shape;74;p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75" name="Shape 75"/>
        <p:cNvGrpSpPr/>
        <p:nvPr/>
      </p:nvGrpSpPr>
      <p:grpSpPr>
        <a:xfrm>
          <a:off x="0" y="0"/>
          <a:ext cx="0" cy="0"/>
          <a:chOff x="0" y="0"/>
          <a:chExt cx="0" cy="0"/>
        </a:xfrm>
      </p:grpSpPr>
      <p:pic>
        <p:nvPicPr>
          <p:cNvPr id="76" name="Google Shape;76;p9"/>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77" name="Google Shape;77;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8" name="Google Shape;78;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9" name="Google Shape;79;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0" name="Google Shape;80;p9"/>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1" name="Google Shape;81;p9"/>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82" name="Google Shape;82;p9"/>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83" name="Shape 83"/>
        <p:cNvGrpSpPr/>
        <p:nvPr/>
      </p:nvGrpSpPr>
      <p:grpSpPr>
        <a:xfrm>
          <a:off x="0" y="0"/>
          <a:ext cx="0" cy="0"/>
          <a:chOff x="0" y="0"/>
          <a:chExt cx="0" cy="0"/>
        </a:xfrm>
      </p:grpSpPr>
      <p:pic>
        <p:nvPicPr>
          <p:cNvPr id="84" name="Google Shape;84;p10"/>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85" name="Google Shape;85;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6" name="Google Shape;86;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7" name="Google Shape;87;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8" name="Google Shape;88;p10"/>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9" name="Google Shape;89;p10"/>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0" name="Google Shape;90;p10"/>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None/>
              <a:defRPr b="1" i="0" sz="4400" u="none" cap="none" strike="noStrike">
                <a:solidFill>
                  <a:schemeClr val="dk1"/>
                </a:solidFill>
                <a:latin typeface="Nunito"/>
                <a:ea typeface="Nunito"/>
                <a:cs typeface="Nunito"/>
                <a:sym typeface="Nunito"/>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Nunito"/>
                <a:ea typeface="Nunito"/>
                <a:cs typeface="Nunito"/>
                <a:sym typeface="Nuni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Nunito"/>
                <a:ea typeface="Nunito"/>
                <a:cs typeface="Nunito"/>
                <a:sym typeface="Nuni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Nunito"/>
                <a:ea typeface="Nunito"/>
                <a:cs typeface="Nunito"/>
                <a:sym typeface="Nuni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hyperlink" Target="https://drive.google.com/drive/u/0/folders/1-7EnSJKYaszDRqUGwVM4XUS1sihQdL_I" TargetMode="External"/><Relationship Id="rId5" Type="http://schemas.openxmlformats.org/officeDocument/2006/relationships/hyperlink" Target="https://docs.google.com/spreadsheets/d/146K2t30k421z26WcDYkyAD0j017L1R3PPYng-ihn4aA/edit#gid=0"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Fuel Logistics Review</a:t>
            </a:r>
            <a:endParaRPr/>
          </a:p>
        </p:txBody>
      </p:sp>
      <p:sp>
        <p:nvSpPr>
          <p:cNvPr id="166" name="Google Shape;166;p19"/>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lang="en-US"/>
              <a:t>30.06.2020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8"/>
          <p:cNvSpPr txBox="1"/>
          <p:nvPr>
            <p:ph idx="1" type="subTitle"/>
          </p:nvPr>
        </p:nvSpPr>
        <p:spPr>
          <a:xfrm>
            <a:off x="6856431" y="2580838"/>
            <a:ext cx="4891200" cy="476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None/>
            </a:pPr>
            <a:r>
              <a:rPr lang="en-US"/>
              <a:t>Tim Muchai</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0"/>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72" name="Google Shape;172;p20"/>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sz="2900"/>
              <a:t>Fuel Logistics Review</a:t>
            </a:r>
            <a:endParaRPr sz="2600"/>
          </a:p>
        </p:txBody>
      </p:sp>
      <p:sp>
        <p:nvSpPr>
          <p:cNvPr id="173" name="Google Shape;173;p20"/>
          <p:cNvSpPr txBox="1"/>
          <p:nvPr>
            <p:ph idx="1" type="subTitle"/>
          </p:nvPr>
        </p:nvSpPr>
        <p:spPr>
          <a:xfrm>
            <a:off x="6740525" y="3751177"/>
            <a:ext cx="4435500" cy="2598600"/>
          </a:xfrm>
          <a:prstGeom prst="rect">
            <a:avLst/>
          </a:prstGeom>
          <a:noFill/>
          <a:ln>
            <a:noFill/>
          </a:ln>
        </p:spPr>
        <p:txBody>
          <a:bodyPr anchorCtr="0" anchor="t" bIns="45700" lIns="91425" spcFirstLastPara="1" rIns="91425" wrap="square" tIns="45700">
            <a:noAutofit/>
          </a:bodyPr>
          <a:lstStyle/>
          <a:p>
            <a:pPr indent="-190500" lvl="0" marL="342900" rtl="0" algn="l">
              <a:lnSpc>
                <a:spcPct val="100000"/>
              </a:lnSpc>
              <a:spcBef>
                <a:spcPts val="0"/>
              </a:spcBef>
              <a:spcAft>
                <a:spcPts val="0"/>
              </a:spcAft>
              <a:buClr>
                <a:schemeClr val="dk1"/>
              </a:buClr>
              <a:buSzPts val="2400"/>
              <a:buNone/>
            </a:pPr>
            <a:r>
              <a:rPr lang="en-US"/>
              <a:t>Mandate</a:t>
            </a:r>
            <a:endParaRPr/>
          </a:p>
          <a:p>
            <a:pPr indent="-190500" lvl="0" marL="342900" rtl="0" algn="l">
              <a:lnSpc>
                <a:spcPct val="100000"/>
              </a:lnSpc>
              <a:spcBef>
                <a:spcPts val="0"/>
              </a:spcBef>
              <a:spcAft>
                <a:spcPts val="0"/>
              </a:spcAft>
              <a:buClr>
                <a:schemeClr val="dk1"/>
              </a:buClr>
              <a:buSzPts val="2400"/>
              <a:buNone/>
            </a:pPr>
            <a:r>
              <a:rPr lang="en-US"/>
              <a:t>Methodology</a:t>
            </a:r>
            <a:endParaRPr/>
          </a:p>
          <a:p>
            <a:pPr indent="-190500" lvl="0" marL="342900" rtl="0" algn="l">
              <a:lnSpc>
                <a:spcPct val="100000"/>
              </a:lnSpc>
              <a:spcBef>
                <a:spcPts val="0"/>
              </a:spcBef>
              <a:spcAft>
                <a:spcPts val="0"/>
              </a:spcAft>
              <a:buClr>
                <a:schemeClr val="dk1"/>
              </a:buClr>
              <a:buSzPts val="2400"/>
              <a:buNone/>
            </a:pPr>
            <a:r>
              <a:rPr lang="en-US"/>
              <a:t>Scope Areas</a:t>
            </a:r>
            <a:endParaRPr/>
          </a:p>
          <a:p>
            <a:pPr indent="-190500" lvl="0" marL="342900" rtl="0" algn="l">
              <a:lnSpc>
                <a:spcPct val="100000"/>
              </a:lnSpc>
              <a:spcBef>
                <a:spcPts val="0"/>
              </a:spcBef>
              <a:spcAft>
                <a:spcPts val="0"/>
              </a:spcAft>
              <a:buClr>
                <a:schemeClr val="dk1"/>
              </a:buClr>
              <a:buSzPts val="2400"/>
              <a:buNone/>
            </a:pPr>
            <a:r>
              <a:rPr lang="en-US"/>
              <a:t>Governance</a:t>
            </a:r>
            <a:endParaRPr/>
          </a:p>
          <a:p>
            <a:pPr indent="-190500" lvl="0" marL="342900" rtl="0" algn="l">
              <a:lnSpc>
                <a:spcPct val="100000"/>
              </a:lnSpc>
              <a:spcBef>
                <a:spcPts val="0"/>
              </a:spcBef>
              <a:spcAft>
                <a:spcPts val="0"/>
              </a:spcAft>
              <a:buClr>
                <a:schemeClr val="dk1"/>
              </a:buClr>
              <a:buSzPts val="2400"/>
              <a:buNone/>
            </a:pPr>
            <a:r>
              <a:rPr lang="en-US"/>
              <a:t>Team</a:t>
            </a:r>
            <a:endParaRPr/>
          </a:p>
          <a:p>
            <a:pPr indent="-190500" lvl="0" marL="342900" rtl="0" algn="l">
              <a:lnSpc>
                <a:spcPct val="100000"/>
              </a:lnSpc>
              <a:spcBef>
                <a:spcPts val="0"/>
              </a:spcBef>
              <a:spcAft>
                <a:spcPts val="0"/>
              </a:spcAft>
              <a:buClr>
                <a:schemeClr val="dk1"/>
              </a:buClr>
              <a:buSzPts val="2400"/>
              <a:buNone/>
            </a:pPr>
            <a:r>
              <a:rPr lang="en-US"/>
              <a:t>Next Steps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1"/>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79" name="Google Shape;179;p21"/>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Mandate</a:t>
            </a:r>
            <a:endParaRPr/>
          </a:p>
        </p:txBody>
      </p:sp>
      <p:sp>
        <p:nvSpPr>
          <p:cNvPr id="180" name="Google Shape;180;p21"/>
          <p:cNvSpPr txBox="1"/>
          <p:nvPr>
            <p:ph idx="1" type="subTitle"/>
          </p:nvPr>
        </p:nvSpPr>
        <p:spPr>
          <a:xfrm>
            <a:off x="458724" y="1332470"/>
            <a:ext cx="11274600" cy="4851900"/>
          </a:xfrm>
          <a:prstGeom prst="rect">
            <a:avLst/>
          </a:prstGeom>
          <a:noFill/>
          <a:ln>
            <a:noFill/>
          </a:ln>
        </p:spPr>
        <p:txBody>
          <a:bodyPr anchorCtr="0" anchor="t" bIns="45700" lIns="91425" spcFirstLastPara="1" rIns="91425" wrap="square" tIns="45700">
            <a:noAutofit/>
          </a:bodyPr>
          <a:lstStyle/>
          <a:p>
            <a:pPr indent="-406400" lvl="0" marL="457200" marR="0" rtl="0" algn="l">
              <a:lnSpc>
                <a:spcPct val="115000"/>
              </a:lnSpc>
              <a:spcBef>
                <a:spcPts val="0"/>
              </a:spcBef>
              <a:spcAft>
                <a:spcPts val="0"/>
              </a:spcAft>
              <a:buSzPts val="2800"/>
              <a:buChar char="•"/>
            </a:pPr>
            <a:r>
              <a:rPr lang="en-US"/>
              <a:t>We need to validate if our existing fuel logistics solution can help the ops business deliver on the business targets for Nairobi and Kenya.</a:t>
            </a:r>
            <a:endParaRPr/>
          </a:p>
          <a:p>
            <a:pPr indent="-406400" lvl="0" marL="457200" marR="0" rtl="0" algn="l">
              <a:lnSpc>
                <a:spcPct val="115000"/>
              </a:lnSpc>
              <a:spcBef>
                <a:spcPts val="0"/>
              </a:spcBef>
              <a:spcAft>
                <a:spcPts val="0"/>
              </a:spcAft>
              <a:buSzPts val="2800"/>
              <a:buChar char="•"/>
            </a:pPr>
            <a:r>
              <a:rPr lang="en-US"/>
              <a:t>We are going to define the beyond Nairobi / Kenya requirements for 2021 and beyond for the fuel logistics product.</a:t>
            </a:r>
            <a:endParaRPr/>
          </a:p>
          <a:p>
            <a:pPr indent="-406400" lvl="0" marL="457200" marR="0" rtl="0" algn="l">
              <a:lnSpc>
                <a:spcPct val="115000"/>
              </a:lnSpc>
              <a:spcBef>
                <a:spcPts val="0"/>
              </a:spcBef>
              <a:spcAft>
                <a:spcPts val="0"/>
              </a:spcAft>
              <a:buSzPts val="2800"/>
              <a:buChar char="•"/>
            </a:pPr>
            <a:r>
              <a:rPr lang="en-US"/>
              <a:t>We are going to propose and deliver solutions for the gaps that need plugging and any new business requirements that need delivering.</a:t>
            </a:r>
            <a:endParaRPr/>
          </a:p>
        </p:txBody>
      </p:sp>
      <p:sp>
        <p:nvSpPr>
          <p:cNvPr id="181" name="Google Shape;181;p21"/>
          <p:cNvSpPr txBox="1"/>
          <p:nvPr>
            <p:ph idx="12" type="sldNum"/>
          </p:nvPr>
        </p:nvSpPr>
        <p:spPr>
          <a:xfrm>
            <a:off x="11733276" y="6414377"/>
            <a:ext cx="458700" cy="443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Methodology overview</a:t>
            </a:r>
            <a:endParaRPr/>
          </a:p>
        </p:txBody>
      </p:sp>
      <p:sp>
        <p:nvSpPr>
          <p:cNvPr id="187" name="Google Shape;187;p22"/>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188" name="Google Shape;188;p22"/>
          <p:cNvSpPr/>
          <p:nvPr/>
        </p:nvSpPr>
        <p:spPr>
          <a:xfrm>
            <a:off x="348250" y="1781450"/>
            <a:ext cx="2196600" cy="9645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t>1) </a:t>
            </a:r>
            <a:r>
              <a:rPr lang="en-US" sz="2100"/>
              <a:t>Identify Initial Case</a:t>
            </a:r>
            <a:endParaRPr sz="2100"/>
          </a:p>
        </p:txBody>
      </p:sp>
      <p:sp>
        <p:nvSpPr>
          <p:cNvPr id="189" name="Google Shape;189;p22"/>
          <p:cNvSpPr/>
          <p:nvPr/>
        </p:nvSpPr>
        <p:spPr>
          <a:xfrm>
            <a:off x="348250" y="4067450"/>
            <a:ext cx="2196600" cy="9645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t>3) </a:t>
            </a:r>
            <a:r>
              <a:rPr lang="en-US" sz="2100"/>
              <a:t>Confirm Requirements</a:t>
            </a:r>
            <a:endParaRPr sz="2100"/>
          </a:p>
        </p:txBody>
      </p:sp>
      <p:sp>
        <p:nvSpPr>
          <p:cNvPr id="190" name="Google Shape;190;p22"/>
          <p:cNvSpPr/>
          <p:nvPr/>
        </p:nvSpPr>
        <p:spPr>
          <a:xfrm>
            <a:off x="348250" y="5210450"/>
            <a:ext cx="2196600" cy="9645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t>4) </a:t>
            </a:r>
            <a:r>
              <a:rPr lang="en-US" sz="2100"/>
              <a:t>Implement Solution</a:t>
            </a:r>
            <a:endParaRPr sz="2100"/>
          </a:p>
        </p:txBody>
      </p:sp>
      <p:sp>
        <p:nvSpPr>
          <p:cNvPr id="191" name="Google Shape;191;p22"/>
          <p:cNvSpPr/>
          <p:nvPr/>
        </p:nvSpPr>
        <p:spPr>
          <a:xfrm>
            <a:off x="348250" y="2924450"/>
            <a:ext cx="2196600" cy="9645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sz="2100"/>
              <a:t>2) </a:t>
            </a:r>
            <a:r>
              <a:rPr lang="en-US" sz="2100"/>
              <a:t>Gaps</a:t>
            </a:r>
            <a:endParaRPr sz="2100"/>
          </a:p>
        </p:txBody>
      </p:sp>
      <p:cxnSp>
        <p:nvCxnSpPr>
          <p:cNvPr id="192" name="Google Shape;192;p22"/>
          <p:cNvCxnSpPr/>
          <p:nvPr/>
        </p:nvCxnSpPr>
        <p:spPr>
          <a:xfrm>
            <a:off x="3120925" y="1687700"/>
            <a:ext cx="0" cy="4500600"/>
          </a:xfrm>
          <a:prstGeom prst="straightConnector1">
            <a:avLst/>
          </a:prstGeom>
          <a:noFill/>
          <a:ln cap="flat" cmpd="sng" w="9525">
            <a:solidFill>
              <a:schemeClr val="dk2"/>
            </a:solidFill>
            <a:prstDash val="solid"/>
            <a:round/>
            <a:headEnd len="med" w="med" type="none"/>
            <a:tailEnd len="med" w="med" type="none"/>
          </a:ln>
        </p:spPr>
      </p:cxnSp>
      <p:cxnSp>
        <p:nvCxnSpPr>
          <p:cNvPr id="193" name="Google Shape;193;p22"/>
          <p:cNvCxnSpPr/>
          <p:nvPr/>
        </p:nvCxnSpPr>
        <p:spPr>
          <a:xfrm>
            <a:off x="7318475" y="1781450"/>
            <a:ext cx="0" cy="4500600"/>
          </a:xfrm>
          <a:prstGeom prst="straightConnector1">
            <a:avLst/>
          </a:prstGeom>
          <a:noFill/>
          <a:ln cap="flat" cmpd="sng" w="9525">
            <a:solidFill>
              <a:schemeClr val="dk2"/>
            </a:solidFill>
            <a:prstDash val="solid"/>
            <a:round/>
            <a:headEnd len="med" w="med" type="none"/>
            <a:tailEnd len="med" w="med" type="none"/>
          </a:ln>
        </p:spPr>
      </p:cxnSp>
      <p:sp>
        <p:nvSpPr>
          <p:cNvPr id="194" name="Google Shape;194;p22"/>
          <p:cNvSpPr txBox="1"/>
          <p:nvPr/>
        </p:nvSpPr>
        <p:spPr>
          <a:xfrm>
            <a:off x="3349950" y="4067450"/>
            <a:ext cx="3739500" cy="9018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Confirm the going forward business case and setup.</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Define business requirements required growth into 2021.</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Define business </a:t>
            </a:r>
            <a:r>
              <a:rPr lang="en-US" sz="1200">
                <a:latin typeface="Nunito"/>
                <a:ea typeface="Nunito"/>
                <a:cs typeface="Nunito"/>
                <a:sym typeface="Nunito"/>
              </a:rPr>
              <a:t>set up</a:t>
            </a:r>
            <a:r>
              <a:rPr lang="en-US" sz="1200">
                <a:latin typeface="Nunito"/>
                <a:ea typeface="Nunito"/>
                <a:cs typeface="Nunito"/>
                <a:sym typeface="Nunito"/>
              </a:rPr>
              <a:t> going into 2021.</a:t>
            </a:r>
            <a:endParaRPr sz="1200">
              <a:latin typeface="Nunito"/>
              <a:ea typeface="Nunito"/>
              <a:cs typeface="Nunito"/>
              <a:sym typeface="Nunito"/>
            </a:endParaRPr>
          </a:p>
        </p:txBody>
      </p:sp>
      <p:sp>
        <p:nvSpPr>
          <p:cNvPr id="195" name="Google Shape;195;p22"/>
          <p:cNvSpPr txBox="1"/>
          <p:nvPr/>
        </p:nvSpPr>
        <p:spPr>
          <a:xfrm>
            <a:off x="7513550" y="4067450"/>
            <a:ext cx="3739500" cy="9018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Define technical requirements that will support the </a:t>
            </a:r>
            <a:r>
              <a:rPr lang="en-US" sz="1200">
                <a:latin typeface="Nunito"/>
                <a:ea typeface="Nunito"/>
                <a:cs typeface="Nunito"/>
                <a:sym typeface="Nunito"/>
              </a:rPr>
              <a:t>business</a:t>
            </a:r>
            <a:r>
              <a:rPr lang="en-US" sz="1200">
                <a:latin typeface="Nunito"/>
                <a:ea typeface="Nunito"/>
                <a:cs typeface="Nunito"/>
                <a:sym typeface="Nunito"/>
              </a:rPr>
              <a:t> case and business </a:t>
            </a:r>
            <a:r>
              <a:rPr lang="en-US" sz="1200">
                <a:latin typeface="Nunito"/>
                <a:ea typeface="Nunito"/>
                <a:cs typeface="Nunito"/>
                <a:sym typeface="Nunito"/>
              </a:rPr>
              <a:t>requirements for both functional and nonfunctional requirements</a:t>
            </a:r>
            <a:endParaRPr sz="1200">
              <a:latin typeface="Nunito"/>
              <a:ea typeface="Nunito"/>
              <a:cs typeface="Nunito"/>
              <a:sym typeface="Nunito"/>
            </a:endParaRPr>
          </a:p>
        </p:txBody>
      </p:sp>
      <p:sp>
        <p:nvSpPr>
          <p:cNvPr id="196" name="Google Shape;196;p22"/>
          <p:cNvSpPr txBox="1"/>
          <p:nvPr/>
        </p:nvSpPr>
        <p:spPr>
          <a:xfrm>
            <a:off x="3349950" y="5241800"/>
            <a:ext cx="3739500" cy="9018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Plan and deliver solutions as per the confirmed requirements.</a:t>
            </a:r>
            <a:endParaRPr sz="1200">
              <a:latin typeface="Nunito"/>
              <a:ea typeface="Nunito"/>
              <a:cs typeface="Nunito"/>
              <a:sym typeface="Nunito"/>
            </a:endParaRPr>
          </a:p>
        </p:txBody>
      </p:sp>
      <p:sp>
        <p:nvSpPr>
          <p:cNvPr id="197" name="Google Shape;197;p22"/>
          <p:cNvSpPr txBox="1"/>
          <p:nvPr/>
        </p:nvSpPr>
        <p:spPr>
          <a:xfrm>
            <a:off x="7513550" y="5241800"/>
            <a:ext cx="3739500" cy="9018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Plan and deliver solutions as per the confirmed requirements.</a:t>
            </a:r>
            <a:endParaRPr sz="1200">
              <a:latin typeface="Nunito"/>
              <a:ea typeface="Nunito"/>
              <a:cs typeface="Nunito"/>
              <a:sym typeface="Nunito"/>
            </a:endParaRPr>
          </a:p>
        </p:txBody>
      </p:sp>
      <p:sp>
        <p:nvSpPr>
          <p:cNvPr id="198" name="Google Shape;198;p22"/>
          <p:cNvSpPr txBox="1"/>
          <p:nvPr/>
        </p:nvSpPr>
        <p:spPr>
          <a:xfrm>
            <a:off x="3366925" y="2978100"/>
            <a:ext cx="3739500" cy="9018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Assess the difference between the targets for the business case and the current reality.</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Identify gaps to the operational processes and org to realize the business case.</a:t>
            </a:r>
            <a:endParaRPr sz="1200">
              <a:latin typeface="Nunito"/>
              <a:ea typeface="Nunito"/>
              <a:cs typeface="Nunito"/>
              <a:sym typeface="Nunito"/>
            </a:endParaRPr>
          </a:p>
          <a:p>
            <a:pPr indent="0" lvl="0" marL="0" rtl="0" algn="l">
              <a:spcBef>
                <a:spcPts val="0"/>
              </a:spcBef>
              <a:spcAft>
                <a:spcPts val="0"/>
              </a:spcAft>
              <a:buNone/>
            </a:pPr>
            <a:r>
              <a:t/>
            </a:r>
            <a:endParaRPr sz="1200">
              <a:latin typeface="Nunito"/>
              <a:ea typeface="Nunito"/>
              <a:cs typeface="Nunito"/>
              <a:sym typeface="Nunito"/>
            </a:endParaRPr>
          </a:p>
        </p:txBody>
      </p:sp>
      <p:sp>
        <p:nvSpPr>
          <p:cNvPr id="199" name="Google Shape;199;p22"/>
          <p:cNvSpPr txBox="1"/>
          <p:nvPr/>
        </p:nvSpPr>
        <p:spPr>
          <a:xfrm>
            <a:off x="7530525" y="2978100"/>
            <a:ext cx="3739500" cy="9018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Identify all existing issues around the tech.</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Categorize and validate al issues.</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Assess impact of technical issues to the business plan / business case.</a:t>
            </a:r>
            <a:endParaRPr sz="1200">
              <a:latin typeface="Nunito"/>
              <a:ea typeface="Nunito"/>
              <a:cs typeface="Nunito"/>
              <a:sym typeface="Nunito"/>
            </a:endParaRPr>
          </a:p>
        </p:txBody>
      </p:sp>
      <p:sp>
        <p:nvSpPr>
          <p:cNvPr id="200" name="Google Shape;200;p22"/>
          <p:cNvSpPr txBox="1"/>
          <p:nvPr/>
        </p:nvSpPr>
        <p:spPr>
          <a:xfrm>
            <a:off x="3366925" y="1888750"/>
            <a:ext cx="3739500" cy="9018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Identify initial business case.</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Identify initial success KPIs.</a:t>
            </a:r>
            <a:endParaRPr sz="1200">
              <a:latin typeface="Nunito"/>
              <a:ea typeface="Nunito"/>
              <a:cs typeface="Nunito"/>
              <a:sym typeface="Nunito"/>
            </a:endParaRPr>
          </a:p>
        </p:txBody>
      </p:sp>
      <p:sp>
        <p:nvSpPr>
          <p:cNvPr id="201" name="Google Shape;201;p22"/>
          <p:cNvSpPr txBox="1"/>
          <p:nvPr/>
        </p:nvSpPr>
        <p:spPr>
          <a:xfrm>
            <a:off x="7530525" y="1888750"/>
            <a:ext cx="3739500" cy="9018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Identify initial technical requirements.</a:t>
            </a:r>
            <a:endParaRPr sz="1200">
              <a:latin typeface="Nunito"/>
              <a:ea typeface="Nunito"/>
              <a:cs typeface="Nunito"/>
              <a:sym typeface="Nunito"/>
            </a:endParaRPr>
          </a:p>
        </p:txBody>
      </p:sp>
      <p:sp>
        <p:nvSpPr>
          <p:cNvPr id="202" name="Google Shape;202;p22"/>
          <p:cNvSpPr/>
          <p:nvPr/>
        </p:nvSpPr>
        <p:spPr>
          <a:xfrm>
            <a:off x="4138375" y="1102413"/>
            <a:ext cx="2196600" cy="559200"/>
          </a:xfrm>
          <a:prstGeom prst="roundRect">
            <a:avLst>
              <a:gd fmla="val 16667" name="adj"/>
            </a:avLst>
          </a:prstGeom>
          <a:solidFill>
            <a:srgbClr val="65D9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t>Business</a:t>
            </a:r>
            <a:endParaRPr sz="2100"/>
          </a:p>
        </p:txBody>
      </p:sp>
      <p:sp>
        <p:nvSpPr>
          <p:cNvPr id="203" name="Google Shape;203;p22"/>
          <p:cNvSpPr/>
          <p:nvPr/>
        </p:nvSpPr>
        <p:spPr>
          <a:xfrm>
            <a:off x="8175175" y="1141988"/>
            <a:ext cx="2196600" cy="559200"/>
          </a:xfrm>
          <a:prstGeom prst="roundRect">
            <a:avLst>
              <a:gd fmla="val 16667" name="adj"/>
            </a:avLst>
          </a:prstGeom>
          <a:solidFill>
            <a:srgbClr val="65D9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100"/>
              <a:t>Technical</a:t>
            </a:r>
            <a:endParaRPr sz="2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3"/>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09" name="Google Shape;209;p23"/>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Scope Areas</a:t>
            </a:r>
            <a:endParaRPr/>
          </a:p>
        </p:txBody>
      </p:sp>
      <p:sp>
        <p:nvSpPr>
          <p:cNvPr id="210" name="Google Shape;210;p23"/>
          <p:cNvSpPr txBox="1"/>
          <p:nvPr>
            <p:ph idx="12" type="sldNum"/>
          </p:nvPr>
        </p:nvSpPr>
        <p:spPr>
          <a:xfrm>
            <a:off x="11739131" y="6460141"/>
            <a:ext cx="452700" cy="3978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211" name="Google Shape;211;p23"/>
          <p:cNvSpPr/>
          <p:nvPr/>
        </p:nvSpPr>
        <p:spPr>
          <a:xfrm>
            <a:off x="4197413" y="2700950"/>
            <a:ext cx="3436500" cy="1536300"/>
          </a:xfrm>
          <a:prstGeom prst="ellipse">
            <a:avLst/>
          </a:prstGeom>
          <a:solidFill>
            <a:srgbClr val="65D9F8"/>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US" sz="1500">
                <a:solidFill>
                  <a:schemeClr val="lt1"/>
                </a:solidFill>
                <a:latin typeface="Nunito"/>
                <a:ea typeface="Nunito"/>
                <a:cs typeface="Nunito"/>
                <a:sym typeface="Nunito"/>
              </a:rPr>
              <a:t>Fuel Logistics Solution Stack</a:t>
            </a:r>
            <a:endParaRPr b="1" sz="1500">
              <a:solidFill>
                <a:schemeClr val="lt1"/>
              </a:solidFill>
              <a:latin typeface="Nunito"/>
              <a:ea typeface="Nunito"/>
              <a:cs typeface="Nunito"/>
              <a:sym typeface="Nunito"/>
            </a:endParaRPr>
          </a:p>
        </p:txBody>
      </p:sp>
      <p:sp>
        <p:nvSpPr>
          <p:cNvPr id="212" name="Google Shape;212;p23"/>
          <p:cNvSpPr txBox="1"/>
          <p:nvPr/>
        </p:nvSpPr>
        <p:spPr>
          <a:xfrm>
            <a:off x="8414600" y="2331760"/>
            <a:ext cx="3624300" cy="19545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1"/>
              </a:buClr>
              <a:buSzPts val="1500"/>
              <a:buFont typeface="Nunito"/>
              <a:buChar char="●"/>
            </a:pPr>
            <a:r>
              <a:rPr lang="en-US" sz="1500">
                <a:solidFill>
                  <a:schemeClr val="dk1"/>
                </a:solidFill>
                <a:latin typeface="Nunito"/>
                <a:ea typeface="Nunito"/>
                <a:cs typeface="Nunito"/>
                <a:sym typeface="Nunito"/>
              </a:rPr>
              <a:t>Performance of the tech and business processes</a:t>
            </a:r>
            <a:endParaRPr sz="1500">
              <a:solidFill>
                <a:schemeClr val="dk1"/>
              </a:solidFill>
              <a:latin typeface="Nunito"/>
              <a:ea typeface="Nunito"/>
              <a:cs typeface="Nunito"/>
              <a:sym typeface="Nunito"/>
            </a:endParaRPr>
          </a:p>
          <a:p>
            <a:pPr indent="-323850" lvl="0" marL="457200" rtl="0" algn="l">
              <a:lnSpc>
                <a:spcPct val="115000"/>
              </a:lnSpc>
              <a:spcBef>
                <a:spcPts val="0"/>
              </a:spcBef>
              <a:spcAft>
                <a:spcPts val="0"/>
              </a:spcAft>
              <a:buClr>
                <a:schemeClr val="dk1"/>
              </a:buClr>
              <a:buSzPts val="1500"/>
              <a:buFont typeface="Nunito"/>
              <a:buChar char="●"/>
            </a:pPr>
            <a:r>
              <a:rPr lang="en-US" sz="1500">
                <a:solidFill>
                  <a:schemeClr val="dk1"/>
                </a:solidFill>
                <a:latin typeface="Nunito"/>
                <a:ea typeface="Nunito"/>
                <a:cs typeface="Nunito"/>
                <a:sym typeface="Nunito"/>
              </a:rPr>
              <a:t>Cost of the tech and running the business processes</a:t>
            </a:r>
            <a:endParaRPr sz="1500">
              <a:solidFill>
                <a:schemeClr val="dk1"/>
              </a:solidFill>
              <a:latin typeface="Nunito"/>
              <a:ea typeface="Nunito"/>
              <a:cs typeface="Nunito"/>
              <a:sym typeface="Nunito"/>
            </a:endParaRPr>
          </a:p>
          <a:p>
            <a:pPr indent="-323850" lvl="0" marL="457200" rtl="0" algn="l">
              <a:lnSpc>
                <a:spcPct val="115000"/>
              </a:lnSpc>
              <a:spcBef>
                <a:spcPts val="0"/>
              </a:spcBef>
              <a:spcAft>
                <a:spcPts val="0"/>
              </a:spcAft>
              <a:buClr>
                <a:schemeClr val="dk1"/>
              </a:buClr>
              <a:buSzPts val="1500"/>
              <a:buFont typeface="Nunito"/>
              <a:buChar char="●"/>
            </a:pPr>
            <a:r>
              <a:rPr lang="en-US" sz="1500">
                <a:solidFill>
                  <a:schemeClr val="dk1"/>
                </a:solidFill>
                <a:latin typeface="Nunito"/>
                <a:ea typeface="Nunito"/>
                <a:cs typeface="Nunito"/>
                <a:sym typeface="Nunito"/>
              </a:rPr>
              <a:t>Data and performance management setups for ongoing management</a:t>
            </a:r>
            <a:endParaRPr sz="1500">
              <a:solidFill>
                <a:schemeClr val="dk1"/>
              </a:solidFill>
              <a:latin typeface="Nunito"/>
              <a:ea typeface="Nunito"/>
              <a:cs typeface="Nunito"/>
              <a:sym typeface="Nunito"/>
            </a:endParaRPr>
          </a:p>
        </p:txBody>
      </p:sp>
      <p:sp>
        <p:nvSpPr>
          <p:cNvPr id="213" name="Google Shape;213;p23"/>
          <p:cNvSpPr/>
          <p:nvPr/>
        </p:nvSpPr>
        <p:spPr>
          <a:xfrm>
            <a:off x="8852339" y="1933825"/>
            <a:ext cx="2571900" cy="3978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US" sz="1500">
                <a:solidFill>
                  <a:schemeClr val="dk1"/>
                </a:solidFill>
                <a:latin typeface="Nunito"/>
                <a:ea typeface="Nunito"/>
                <a:cs typeface="Nunito"/>
                <a:sym typeface="Nunito"/>
              </a:rPr>
              <a:t>Performance Management</a:t>
            </a:r>
            <a:endParaRPr sz="1300"/>
          </a:p>
        </p:txBody>
      </p:sp>
      <p:sp>
        <p:nvSpPr>
          <p:cNvPr id="214" name="Google Shape;214;p23"/>
          <p:cNvSpPr txBox="1"/>
          <p:nvPr/>
        </p:nvSpPr>
        <p:spPr>
          <a:xfrm>
            <a:off x="1200150" y="2620725"/>
            <a:ext cx="2216400" cy="23079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500">
                <a:solidFill>
                  <a:schemeClr val="dk1"/>
                </a:solidFill>
                <a:latin typeface="Nunito"/>
                <a:ea typeface="Nunito"/>
                <a:cs typeface="Nunito"/>
                <a:sym typeface="Nunito"/>
              </a:rPr>
              <a:t>This is how we physically move the ethanol from a petrol station to a KP. All the technology and business processes involved to make this successful.</a:t>
            </a:r>
            <a:endParaRPr sz="100">
              <a:latin typeface="Nunito"/>
              <a:ea typeface="Nunito"/>
              <a:cs typeface="Nunito"/>
              <a:sym typeface="Nunito"/>
            </a:endParaRPr>
          </a:p>
        </p:txBody>
      </p:sp>
      <p:sp>
        <p:nvSpPr>
          <p:cNvPr id="215" name="Google Shape;215;p23"/>
          <p:cNvSpPr/>
          <p:nvPr/>
        </p:nvSpPr>
        <p:spPr>
          <a:xfrm>
            <a:off x="1655733" y="2222792"/>
            <a:ext cx="1341000" cy="3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500">
                <a:solidFill>
                  <a:schemeClr val="dk1"/>
                </a:solidFill>
                <a:latin typeface="Nunito"/>
                <a:ea typeface="Nunito"/>
                <a:cs typeface="Nunito"/>
                <a:sym typeface="Nunito"/>
              </a:rPr>
              <a:t>Functional </a:t>
            </a:r>
            <a:endParaRPr sz="1500"/>
          </a:p>
        </p:txBody>
      </p:sp>
      <p:sp>
        <p:nvSpPr>
          <p:cNvPr id="216" name="Google Shape;216;p23"/>
          <p:cNvSpPr txBox="1"/>
          <p:nvPr/>
        </p:nvSpPr>
        <p:spPr>
          <a:xfrm>
            <a:off x="3899417" y="4928692"/>
            <a:ext cx="3771600" cy="13455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1"/>
              </a:buClr>
              <a:buSzPts val="1500"/>
              <a:buFont typeface="Nunito"/>
              <a:buChar char="●"/>
            </a:pPr>
            <a:r>
              <a:rPr lang="en-US" sz="1500">
                <a:solidFill>
                  <a:schemeClr val="dk1"/>
                </a:solidFill>
                <a:latin typeface="Nunito"/>
                <a:ea typeface="Nunito"/>
                <a:cs typeface="Nunito"/>
                <a:sym typeface="Nunito"/>
              </a:rPr>
              <a:t>Safety Risk Management</a:t>
            </a:r>
            <a:endParaRPr sz="1500">
              <a:solidFill>
                <a:schemeClr val="dk1"/>
              </a:solidFill>
              <a:latin typeface="Nunito"/>
              <a:ea typeface="Nunito"/>
              <a:cs typeface="Nunito"/>
              <a:sym typeface="Nunito"/>
            </a:endParaRPr>
          </a:p>
          <a:p>
            <a:pPr indent="-323850" lvl="0" marL="457200" rtl="0" algn="l">
              <a:lnSpc>
                <a:spcPct val="115000"/>
              </a:lnSpc>
              <a:spcBef>
                <a:spcPts val="0"/>
              </a:spcBef>
              <a:spcAft>
                <a:spcPts val="0"/>
              </a:spcAft>
              <a:buClr>
                <a:schemeClr val="dk1"/>
              </a:buClr>
              <a:buSzPts val="1500"/>
              <a:buFont typeface="Nunito"/>
              <a:buChar char="●"/>
            </a:pPr>
            <a:r>
              <a:rPr lang="en-US" sz="1500">
                <a:solidFill>
                  <a:schemeClr val="dk1"/>
                </a:solidFill>
                <a:latin typeface="Nunito"/>
                <a:ea typeface="Nunito"/>
                <a:cs typeface="Nunito"/>
                <a:sym typeface="Nunito"/>
              </a:rPr>
              <a:t>Quality Risk Management</a:t>
            </a:r>
            <a:endParaRPr sz="1500">
              <a:solidFill>
                <a:schemeClr val="dk1"/>
              </a:solidFill>
              <a:latin typeface="Nunito"/>
              <a:ea typeface="Nunito"/>
              <a:cs typeface="Nunito"/>
              <a:sym typeface="Nunito"/>
            </a:endParaRPr>
          </a:p>
          <a:p>
            <a:pPr indent="-323850" lvl="0" marL="457200" rtl="0" algn="l">
              <a:lnSpc>
                <a:spcPct val="115000"/>
              </a:lnSpc>
              <a:spcBef>
                <a:spcPts val="0"/>
              </a:spcBef>
              <a:spcAft>
                <a:spcPts val="0"/>
              </a:spcAft>
              <a:buClr>
                <a:schemeClr val="dk1"/>
              </a:buClr>
              <a:buSzPts val="1500"/>
              <a:buFont typeface="Nunito"/>
              <a:buChar char="●"/>
            </a:pPr>
            <a:r>
              <a:rPr lang="en-US" sz="1500">
                <a:solidFill>
                  <a:schemeClr val="dk1"/>
                </a:solidFill>
                <a:latin typeface="Nunito"/>
                <a:ea typeface="Nunito"/>
                <a:cs typeface="Nunito"/>
                <a:sym typeface="Nunito"/>
              </a:rPr>
              <a:t>Loss Risk Management</a:t>
            </a:r>
            <a:endParaRPr sz="1500">
              <a:solidFill>
                <a:schemeClr val="dk1"/>
              </a:solidFill>
              <a:latin typeface="Nunito"/>
              <a:ea typeface="Nunito"/>
              <a:cs typeface="Nunito"/>
              <a:sym typeface="Nunito"/>
            </a:endParaRPr>
          </a:p>
        </p:txBody>
      </p:sp>
      <p:sp>
        <p:nvSpPr>
          <p:cNvPr id="217" name="Google Shape;217;p23"/>
          <p:cNvSpPr/>
          <p:nvPr/>
        </p:nvSpPr>
        <p:spPr>
          <a:xfrm>
            <a:off x="4327827" y="4530758"/>
            <a:ext cx="2952300" cy="39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600">
                <a:solidFill>
                  <a:schemeClr val="dk1"/>
                </a:solidFill>
                <a:latin typeface="Nunito"/>
                <a:ea typeface="Nunito"/>
                <a:cs typeface="Nunito"/>
                <a:sym typeface="Nunito"/>
              </a:rPr>
              <a:t>Operational Risk Management</a:t>
            </a:r>
            <a:endParaRPr/>
          </a:p>
        </p:txBody>
      </p:sp>
      <p:sp>
        <p:nvSpPr>
          <p:cNvPr id="218" name="Google Shape;218;p23"/>
          <p:cNvSpPr/>
          <p:nvPr/>
        </p:nvSpPr>
        <p:spPr>
          <a:xfrm>
            <a:off x="3387216" y="2321887"/>
            <a:ext cx="1322379" cy="542894"/>
          </a:xfrm>
          <a:custGeom>
            <a:rect b="b" l="l" r="r" t="t"/>
            <a:pathLst>
              <a:path extrusionOk="0" h="24212" w="53581">
                <a:moveTo>
                  <a:pt x="0" y="3081"/>
                </a:moveTo>
                <a:cubicBezTo>
                  <a:pt x="8665" y="1350"/>
                  <a:pt x="17840" y="-1326"/>
                  <a:pt x="26413" y="817"/>
                </a:cubicBezTo>
                <a:cubicBezTo>
                  <a:pt x="38007" y="3716"/>
                  <a:pt x="49805" y="12873"/>
                  <a:pt x="53581" y="24212"/>
                </a:cubicBezTo>
              </a:path>
            </a:pathLst>
          </a:custGeom>
          <a:noFill/>
          <a:ln cap="flat" cmpd="sng" w="19050">
            <a:solidFill>
              <a:schemeClr val="dk2"/>
            </a:solidFill>
            <a:prstDash val="solid"/>
            <a:round/>
            <a:headEnd len="med" w="med" type="none"/>
            <a:tailEnd len="med" w="med" type="stealth"/>
          </a:ln>
        </p:spPr>
      </p:sp>
      <p:sp>
        <p:nvSpPr>
          <p:cNvPr id="219" name="Google Shape;219;p23"/>
          <p:cNvSpPr/>
          <p:nvPr/>
        </p:nvSpPr>
        <p:spPr>
          <a:xfrm>
            <a:off x="5855125" y="4269168"/>
            <a:ext cx="9304" cy="186129"/>
          </a:xfrm>
          <a:custGeom>
            <a:rect b="b" l="l" r="r" t="t"/>
            <a:pathLst>
              <a:path extrusionOk="0" h="8301" w="377">
                <a:moveTo>
                  <a:pt x="377" y="0"/>
                </a:moveTo>
                <a:cubicBezTo>
                  <a:pt x="377" y="2770"/>
                  <a:pt x="0" y="5531"/>
                  <a:pt x="0" y="8301"/>
                </a:cubicBezTo>
              </a:path>
            </a:pathLst>
          </a:custGeom>
          <a:noFill/>
          <a:ln cap="flat" cmpd="sng" w="19050">
            <a:solidFill>
              <a:schemeClr val="dk2"/>
            </a:solidFill>
            <a:prstDash val="solid"/>
            <a:round/>
            <a:headEnd len="med" w="med" type="stealth"/>
            <a:tailEnd len="med" w="med" type="none"/>
          </a:ln>
        </p:spPr>
      </p:sp>
      <p:sp>
        <p:nvSpPr>
          <p:cNvPr id="220" name="Google Shape;220;p23"/>
          <p:cNvSpPr/>
          <p:nvPr/>
        </p:nvSpPr>
        <p:spPr>
          <a:xfrm>
            <a:off x="6791975" y="2041233"/>
            <a:ext cx="1811175" cy="647250"/>
          </a:xfrm>
          <a:custGeom>
            <a:rect b="b" l="l" r="r" t="t"/>
            <a:pathLst>
              <a:path extrusionOk="0" h="25890" w="72447">
                <a:moveTo>
                  <a:pt x="72447" y="987"/>
                </a:moveTo>
                <a:cubicBezTo>
                  <a:pt x="55074" y="987"/>
                  <a:pt x="36859" y="-2239"/>
                  <a:pt x="20376" y="3251"/>
                </a:cubicBezTo>
                <a:cubicBezTo>
                  <a:pt x="10743" y="6459"/>
                  <a:pt x="4540" y="16809"/>
                  <a:pt x="0" y="25890"/>
                </a:cubicBezTo>
              </a:path>
            </a:pathLst>
          </a:custGeom>
          <a:noFill/>
          <a:ln cap="flat" cmpd="sng" w="19050">
            <a:solidFill>
              <a:schemeClr val="dk2"/>
            </a:solidFill>
            <a:prstDash val="solid"/>
            <a:round/>
            <a:headEnd len="med" w="med" type="none"/>
            <a:tailEnd len="med" w="med" type="stealth"/>
          </a:ln>
        </p:spPr>
      </p:sp>
      <p:sp>
        <p:nvSpPr>
          <p:cNvPr id="221" name="Google Shape;221;p23"/>
          <p:cNvSpPr/>
          <p:nvPr/>
        </p:nvSpPr>
        <p:spPr>
          <a:xfrm>
            <a:off x="507750" y="1113125"/>
            <a:ext cx="11406600" cy="3978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The scope of the review will target functional, operational risk management and performance management of the fuel logistics solution stack</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pic>
        <p:nvPicPr>
          <p:cNvPr id="226" name="Google Shape;226;p24"/>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27" name="Google Shape;227;p2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Program Governance</a:t>
            </a:r>
            <a:endParaRPr/>
          </a:p>
        </p:txBody>
      </p:sp>
      <p:sp>
        <p:nvSpPr>
          <p:cNvPr id="228" name="Google Shape;228;p24"/>
          <p:cNvSpPr txBox="1"/>
          <p:nvPr>
            <p:ph idx="1" type="subTitle"/>
          </p:nvPr>
        </p:nvSpPr>
        <p:spPr>
          <a:xfrm>
            <a:off x="458725" y="1332475"/>
            <a:ext cx="11274600" cy="50256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1" lang="en-US"/>
              <a:t>Meetings</a:t>
            </a:r>
            <a:r>
              <a:rPr lang="en-US"/>
              <a:t>:</a:t>
            </a:r>
            <a:endParaRPr/>
          </a:p>
          <a:p>
            <a:pPr indent="-406400" lvl="0" marL="457200" marR="0" rtl="0" algn="l">
              <a:lnSpc>
                <a:spcPct val="90000"/>
              </a:lnSpc>
              <a:spcBef>
                <a:spcPts val="0"/>
              </a:spcBef>
              <a:spcAft>
                <a:spcPts val="0"/>
              </a:spcAft>
              <a:buSzPts val="2800"/>
              <a:buChar char="•"/>
            </a:pPr>
            <a:r>
              <a:rPr lang="en-US"/>
              <a:t>Daily Standups with the execution team</a:t>
            </a:r>
            <a:endParaRPr/>
          </a:p>
          <a:p>
            <a:pPr indent="-406400" lvl="0" marL="457200" marR="0" rtl="0" algn="l">
              <a:lnSpc>
                <a:spcPct val="90000"/>
              </a:lnSpc>
              <a:spcBef>
                <a:spcPts val="0"/>
              </a:spcBef>
              <a:spcAft>
                <a:spcPts val="0"/>
              </a:spcAft>
              <a:buSzPts val="2800"/>
              <a:buChar char="•"/>
            </a:pPr>
            <a:r>
              <a:rPr lang="en-US"/>
              <a:t>Fortnightly Reviews with key leadership team members</a:t>
            </a:r>
            <a:endParaRPr/>
          </a:p>
          <a:p>
            <a:pPr indent="-406400" lvl="0" marL="457200" marR="0" rtl="0" algn="l">
              <a:lnSpc>
                <a:spcPct val="90000"/>
              </a:lnSpc>
              <a:spcBef>
                <a:spcPts val="0"/>
              </a:spcBef>
              <a:spcAft>
                <a:spcPts val="0"/>
              </a:spcAft>
              <a:buSzPts val="2800"/>
              <a:buChar char="•"/>
            </a:pPr>
            <a:r>
              <a:rPr lang="en-US"/>
              <a:t>Monthly Steerco meeting with the entire governance team</a:t>
            </a:r>
            <a:endParaRPr/>
          </a:p>
          <a:p>
            <a:pPr indent="0" lvl="0" marL="0" marR="0" rtl="0" algn="l">
              <a:lnSpc>
                <a:spcPct val="90000"/>
              </a:lnSpc>
              <a:spcBef>
                <a:spcPts val="0"/>
              </a:spcBef>
              <a:spcAft>
                <a:spcPts val="0"/>
              </a:spcAft>
              <a:buNone/>
            </a:pPr>
            <a:r>
              <a:t/>
            </a:r>
            <a:endParaRPr/>
          </a:p>
          <a:p>
            <a:pPr indent="0" lvl="0" marL="0" marR="0" rtl="0" algn="l">
              <a:lnSpc>
                <a:spcPct val="90000"/>
              </a:lnSpc>
              <a:spcBef>
                <a:spcPts val="0"/>
              </a:spcBef>
              <a:spcAft>
                <a:spcPts val="0"/>
              </a:spcAft>
              <a:buNone/>
            </a:pPr>
            <a:r>
              <a:rPr b="1" lang="en-US"/>
              <a:t>Outputs</a:t>
            </a:r>
            <a:r>
              <a:rPr lang="en-US"/>
              <a:t>:</a:t>
            </a:r>
            <a:endParaRPr/>
          </a:p>
          <a:p>
            <a:pPr indent="-406400" lvl="0" marL="457200" marR="0" rtl="0" algn="l">
              <a:lnSpc>
                <a:spcPct val="90000"/>
              </a:lnSpc>
              <a:spcBef>
                <a:spcPts val="0"/>
              </a:spcBef>
              <a:spcAft>
                <a:spcPts val="0"/>
              </a:spcAft>
              <a:buSzPts val="2800"/>
              <a:buChar char="•"/>
            </a:pPr>
            <a:r>
              <a:rPr lang="en-US"/>
              <a:t>All of the outputs will be accessible in the </a:t>
            </a:r>
            <a:r>
              <a:rPr lang="en-US" u="sng">
                <a:solidFill>
                  <a:schemeClr val="hlink"/>
                </a:solidFill>
                <a:hlinkClick r:id="rId4"/>
              </a:rPr>
              <a:t>Fuel Logistics Review</a:t>
            </a:r>
            <a:r>
              <a:rPr lang="en-US"/>
              <a:t> folder.</a:t>
            </a:r>
            <a:endParaRPr/>
          </a:p>
          <a:p>
            <a:pPr indent="-406400" lvl="0" marL="457200" marR="0" rtl="0" algn="l">
              <a:lnSpc>
                <a:spcPct val="90000"/>
              </a:lnSpc>
              <a:spcBef>
                <a:spcPts val="0"/>
              </a:spcBef>
              <a:spcAft>
                <a:spcPts val="0"/>
              </a:spcAft>
              <a:buSzPts val="2800"/>
              <a:buChar char="•"/>
            </a:pPr>
            <a:r>
              <a:rPr lang="en-US"/>
              <a:t>All of the outputs will be distributed by Tim to the Steerco and other wider groups</a:t>
            </a:r>
            <a:endParaRPr/>
          </a:p>
          <a:p>
            <a:pPr indent="-406400" lvl="0" marL="457200" marR="0" rtl="0" algn="l">
              <a:lnSpc>
                <a:spcPct val="90000"/>
              </a:lnSpc>
              <a:spcBef>
                <a:spcPts val="0"/>
              </a:spcBef>
              <a:spcAft>
                <a:spcPts val="0"/>
              </a:spcAft>
              <a:buSzPts val="2800"/>
              <a:buChar char="•"/>
            </a:pPr>
            <a:r>
              <a:rPr lang="en-US"/>
              <a:t>All software/ hardware projects will be on the </a:t>
            </a:r>
            <a:r>
              <a:rPr lang="en-US" u="sng">
                <a:solidFill>
                  <a:schemeClr val="hlink"/>
                </a:solidFill>
                <a:hlinkClick r:id="rId5"/>
              </a:rPr>
              <a:t>SPP</a:t>
            </a:r>
            <a:r>
              <a:rPr lang="en-US"/>
              <a:t> and follow the normal processes for delivery.</a:t>
            </a:r>
            <a:endParaRPr/>
          </a:p>
          <a:p>
            <a:pPr indent="-406400" lvl="0" marL="457200" marR="0" rtl="0" algn="l">
              <a:lnSpc>
                <a:spcPct val="90000"/>
              </a:lnSpc>
              <a:spcBef>
                <a:spcPts val="0"/>
              </a:spcBef>
              <a:spcAft>
                <a:spcPts val="0"/>
              </a:spcAft>
              <a:buSzPts val="2800"/>
              <a:buChar char="•"/>
            </a:pPr>
            <a:r>
              <a:rPr lang="en-US"/>
              <a:t>Decisions will be captured in a decision log</a:t>
            </a:r>
            <a:endParaRPr/>
          </a:p>
        </p:txBody>
      </p:sp>
      <p:sp>
        <p:nvSpPr>
          <p:cNvPr id="229" name="Google Shape;229;p24"/>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25"/>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35" name="Google Shape;235;p25"/>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Program Governance cont.</a:t>
            </a:r>
            <a:endParaRPr/>
          </a:p>
        </p:txBody>
      </p:sp>
      <p:sp>
        <p:nvSpPr>
          <p:cNvPr id="236" name="Google Shape;236;p25"/>
          <p:cNvSpPr txBox="1"/>
          <p:nvPr>
            <p:ph idx="1" type="subTitle"/>
          </p:nvPr>
        </p:nvSpPr>
        <p:spPr>
          <a:xfrm>
            <a:off x="458725" y="1332475"/>
            <a:ext cx="11274600" cy="5025600"/>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None/>
            </a:pPr>
            <a:r>
              <a:rPr b="1" lang="en-US"/>
              <a:t>Costs</a:t>
            </a:r>
            <a:r>
              <a:rPr lang="en-US"/>
              <a:t>: </a:t>
            </a:r>
            <a:r>
              <a:rPr b="1" lang="en-US"/>
              <a:t>TBC</a:t>
            </a:r>
            <a:endParaRPr b="1"/>
          </a:p>
          <a:p>
            <a:pPr indent="-406400" lvl="0" marL="457200" marR="0" rtl="0" algn="l">
              <a:lnSpc>
                <a:spcPct val="90000"/>
              </a:lnSpc>
              <a:spcBef>
                <a:spcPts val="0"/>
              </a:spcBef>
              <a:spcAft>
                <a:spcPts val="0"/>
              </a:spcAft>
              <a:buSzPts val="2800"/>
              <a:buChar char="•"/>
            </a:pPr>
            <a:r>
              <a:rPr lang="en-US"/>
              <a:t>We expect that there might be some hardware components that need sourcing and testing as part of the validation and solution design</a:t>
            </a:r>
            <a:endParaRPr/>
          </a:p>
          <a:p>
            <a:pPr indent="0" lvl="0" marL="0" marR="0" rtl="0" algn="l">
              <a:lnSpc>
                <a:spcPct val="90000"/>
              </a:lnSpc>
              <a:spcBef>
                <a:spcPts val="0"/>
              </a:spcBef>
              <a:spcAft>
                <a:spcPts val="0"/>
              </a:spcAft>
              <a:buNone/>
            </a:pPr>
            <a:r>
              <a:t/>
            </a:r>
            <a:endParaRPr/>
          </a:p>
          <a:p>
            <a:pPr indent="0" lvl="0" marL="0" marR="0" rtl="0" algn="l">
              <a:lnSpc>
                <a:spcPct val="90000"/>
              </a:lnSpc>
              <a:spcBef>
                <a:spcPts val="0"/>
              </a:spcBef>
              <a:spcAft>
                <a:spcPts val="0"/>
              </a:spcAft>
              <a:buNone/>
            </a:pPr>
            <a:r>
              <a:rPr b="1" lang="en-US"/>
              <a:t>Risks</a:t>
            </a:r>
            <a:r>
              <a:rPr lang="en-US"/>
              <a:t>: </a:t>
            </a:r>
            <a:r>
              <a:rPr b="1" lang="en-US"/>
              <a:t>TBC</a:t>
            </a:r>
            <a:endParaRPr b="1"/>
          </a:p>
          <a:p>
            <a:pPr indent="-406400" lvl="0" marL="457200" marR="0" rtl="0" algn="l">
              <a:lnSpc>
                <a:spcPct val="90000"/>
              </a:lnSpc>
              <a:spcBef>
                <a:spcPts val="0"/>
              </a:spcBef>
              <a:spcAft>
                <a:spcPts val="0"/>
              </a:spcAft>
              <a:buSzPts val="2800"/>
              <a:buChar char="•"/>
            </a:pPr>
            <a:r>
              <a:rPr lang="en-US"/>
              <a:t>There is going to be a risk log maintained in the documentation folder</a:t>
            </a:r>
            <a:endParaRPr/>
          </a:p>
        </p:txBody>
      </p:sp>
      <p:sp>
        <p:nvSpPr>
          <p:cNvPr id="237" name="Google Shape;237;p25"/>
          <p:cNvSpPr txBox="1"/>
          <p:nvPr>
            <p:ph idx="12" type="sldNum"/>
          </p:nvPr>
        </p:nvSpPr>
        <p:spPr>
          <a:xfrm>
            <a:off x="11733276" y="6414377"/>
            <a:ext cx="458700" cy="443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6"/>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Team Overview</a:t>
            </a:r>
            <a:endParaRPr/>
          </a:p>
        </p:txBody>
      </p:sp>
      <p:sp>
        <p:nvSpPr>
          <p:cNvPr id="243" name="Google Shape;243;p26"/>
          <p:cNvSpPr txBox="1"/>
          <p:nvPr>
            <p:ph idx="12" type="sldNum"/>
          </p:nvPr>
        </p:nvSpPr>
        <p:spPr>
          <a:xfrm>
            <a:off x="11733276" y="6414377"/>
            <a:ext cx="458700" cy="443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
        <p:nvSpPr>
          <p:cNvPr id="244" name="Google Shape;244;p26"/>
          <p:cNvSpPr/>
          <p:nvPr/>
        </p:nvSpPr>
        <p:spPr>
          <a:xfrm>
            <a:off x="258900" y="2897307"/>
            <a:ext cx="1908000" cy="725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1) </a:t>
            </a:r>
            <a:r>
              <a:rPr lang="en-US"/>
              <a:t>Identify Initial Case</a:t>
            </a:r>
            <a:endParaRPr/>
          </a:p>
        </p:txBody>
      </p:sp>
      <p:sp>
        <p:nvSpPr>
          <p:cNvPr id="245" name="Google Shape;245;p26"/>
          <p:cNvSpPr/>
          <p:nvPr/>
        </p:nvSpPr>
        <p:spPr>
          <a:xfrm>
            <a:off x="258900" y="4616533"/>
            <a:ext cx="1908000" cy="725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3) Confirm Requirements</a:t>
            </a:r>
            <a:endParaRPr/>
          </a:p>
        </p:txBody>
      </p:sp>
      <p:sp>
        <p:nvSpPr>
          <p:cNvPr id="246" name="Google Shape;246;p26"/>
          <p:cNvSpPr/>
          <p:nvPr/>
        </p:nvSpPr>
        <p:spPr>
          <a:xfrm>
            <a:off x="258900" y="5476147"/>
            <a:ext cx="1908000" cy="725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4) Implement Solution</a:t>
            </a:r>
            <a:endParaRPr/>
          </a:p>
        </p:txBody>
      </p:sp>
      <p:sp>
        <p:nvSpPr>
          <p:cNvPr id="247" name="Google Shape;247;p26"/>
          <p:cNvSpPr/>
          <p:nvPr/>
        </p:nvSpPr>
        <p:spPr>
          <a:xfrm>
            <a:off x="258900" y="3756920"/>
            <a:ext cx="1908000" cy="725400"/>
          </a:xfrm>
          <a:prstGeom prst="roundRect">
            <a:avLst>
              <a:gd fmla="val 16667" name="adj"/>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2) Gaps</a:t>
            </a:r>
            <a:endParaRPr/>
          </a:p>
        </p:txBody>
      </p:sp>
      <p:cxnSp>
        <p:nvCxnSpPr>
          <p:cNvPr id="248" name="Google Shape;248;p26"/>
          <p:cNvCxnSpPr/>
          <p:nvPr/>
        </p:nvCxnSpPr>
        <p:spPr>
          <a:xfrm>
            <a:off x="2667364" y="2826801"/>
            <a:ext cx="0" cy="3384900"/>
          </a:xfrm>
          <a:prstGeom prst="straightConnector1">
            <a:avLst/>
          </a:prstGeom>
          <a:noFill/>
          <a:ln cap="flat" cmpd="sng" w="9525">
            <a:solidFill>
              <a:schemeClr val="dk2"/>
            </a:solidFill>
            <a:prstDash val="solid"/>
            <a:round/>
            <a:headEnd len="med" w="med" type="none"/>
            <a:tailEnd len="med" w="med" type="none"/>
          </a:ln>
        </p:spPr>
      </p:cxnSp>
      <p:cxnSp>
        <p:nvCxnSpPr>
          <p:cNvPr id="249" name="Google Shape;249;p26"/>
          <p:cNvCxnSpPr/>
          <p:nvPr/>
        </p:nvCxnSpPr>
        <p:spPr>
          <a:xfrm>
            <a:off x="5475334" y="2897307"/>
            <a:ext cx="0" cy="3384900"/>
          </a:xfrm>
          <a:prstGeom prst="straightConnector1">
            <a:avLst/>
          </a:prstGeom>
          <a:noFill/>
          <a:ln cap="flat" cmpd="sng" w="9525">
            <a:solidFill>
              <a:schemeClr val="dk2"/>
            </a:solidFill>
            <a:prstDash val="solid"/>
            <a:round/>
            <a:headEnd len="med" w="med" type="none"/>
            <a:tailEnd len="med" w="med" type="none"/>
          </a:ln>
        </p:spPr>
      </p:cxnSp>
      <p:sp>
        <p:nvSpPr>
          <p:cNvPr id="250" name="Google Shape;250;p26"/>
          <p:cNvSpPr txBox="1"/>
          <p:nvPr/>
        </p:nvSpPr>
        <p:spPr>
          <a:xfrm>
            <a:off x="2866300" y="4616533"/>
            <a:ext cx="2236500" cy="6783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chemeClr val="dk1"/>
                </a:solidFill>
                <a:latin typeface="Nunito"/>
                <a:ea typeface="Nunito"/>
                <a:cs typeface="Nunito"/>
                <a:sym typeface="Nunito"/>
              </a:rPr>
              <a:t>Fuels Team</a:t>
            </a:r>
            <a:endParaRPr sz="1200">
              <a:solidFill>
                <a:schemeClr val="dk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US" sz="1200">
                <a:solidFill>
                  <a:schemeClr val="dk1"/>
                </a:solidFill>
                <a:latin typeface="Nunito"/>
                <a:ea typeface="Nunito"/>
                <a:cs typeface="Nunito"/>
                <a:sym typeface="Nunito"/>
              </a:rPr>
              <a:t>BI Team</a:t>
            </a:r>
            <a:endParaRPr sz="1200">
              <a:solidFill>
                <a:schemeClr val="dk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US" sz="1200">
                <a:solidFill>
                  <a:schemeClr val="dk1"/>
                </a:solidFill>
                <a:latin typeface="Nunito"/>
                <a:ea typeface="Nunito"/>
                <a:cs typeface="Nunito"/>
                <a:sym typeface="Nunito"/>
              </a:rPr>
              <a:t>NOC</a:t>
            </a:r>
            <a:endParaRPr b="1" sz="1200">
              <a:latin typeface="Nunito"/>
              <a:ea typeface="Nunito"/>
              <a:cs typeface="Nunito"/>
              <a:sym typeface="Nunito"/>
            </a:endParaRPr>
          </a:p>
          <a:p>
            <a:pPr indent="0" lvl="0" marL="0" rtl="0" algn="l">
              <a:spcBef>
                <a:spcPts val="0"/>
              </a:spcBef>
              <a:spcAft>
                <a:spcPts val="0"/>
              </a:spcAft>
              <a:buNone/>
            </a:pPr>
            <a:r>
              <a:t/>
            </a:r>
            <a:endParaRPr b="1" sz="1200">
              <a:latin typeface="Nunito"/>
              <a:ea typeface="Nunito"/>
              <a:cs typeface="Nunito"/>
              <a:sym typeface="Nunito"/>
            </a:endParaRPr>
          </a:p>
        </p:txBody>
      </p:sp>
      <p:sp>
        <p:nvSpPr>
          <p:cNvPr id="251" name="Google Shape;251;p26"/>
          <p:cNvSpPr txBox="1"/>
          <p:nvPr/>
        </p:nvSpPr>
        <p:spPr>
          <a:xfrm>
            <a:off x="5720975" y="4616533"/>
            <a:ext cx="2279700" cy="6783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chemeClr val="dk1"/>
                </a:solidFill>
                <a:latin typeface="Nunito"/>
                <a:ea typeface="Nunito"/>
                <a:cs typeface="Nunito"/>
                <a:sym typeface="Nunito"/>
              </a:rPr>
              <a:t>Network Ops and Fuel Supply Squad</a:t>
            </a:r>
            <a:endParaRPr sz="1200">
              <a:latin typeface="Nunito"/>
              <a:ea typeface="Nunito"/>
              <a:cs typeface="Nunito"/>
              <a:sym typeface="Nunito"/>
            </a:endParaRPr>
          </a:p>
        </p:txBody>
      </p:sp>
      <p:sp>
        <p:nvSpPr>
          <p:cNvPr id="252" name="Google Shape;252;p26"/>
          <p:cNvSpPr txBox="1"/>
          <p:nvPr/>
        </p:nvSpPr>
        <p:spPr>
          <a:xfrm>
            <a:off x="2866300" y="5499725"/>
            <a:ext cx="2236500" cy="6783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TBD</a:t>
            </a:r>
            <a:endParaRPr sz="1200">
              <a:latin typeface="Nunito"/>
              <a:ea typeface="Nunito"/>
              <a:cs typeface="Nunito"/>
              <a:sym typeface="Nunito"/>
            </a:endParaRPr>
          </a:p>
        </p:txBody>
      </p:sp>
      <p:sp>
        <p:nvSpPr>
          <p:cNvPr id="253" name="Google Shape;253;p26"/>
          <p:cNvSpPr txBox="1"/>
          <p:nvPr/>
        </p:nvSpPr>
        <p:spPr>
          <a:xfrm>
            <a:off x="5720975" y="5499725"/>
            <a:ext cx="2279700" cy="6783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200">
                <a:solidFill>
                  <a:schemeClr val="dk1"/>
                </a:solidFill>
                <a:latin typeface="Nunito"/>
                <a:ea typeface="Nunito"/>
                <a:cs typeface="Nunito"/>
                <a:sym typeface="Nunito"/>
              </a:rPr>
              <a:t>Network Ops and Fuel Supply Squad</a:t>
            </a:r>
            <a:endParaRPr sz="1200">
              <a:latin typeface="Nunito"/>
              <a:ea typeface="Nunito"/>
              <a:cs typeface="Nunito"/>
              <a:sym typeface="Nunito"/>
            </a:endParaRPr>
          </a:p>
        </p:txBody>
      </p:sp>
      <p:sp>
        <p:nvSpPr>
          <p:cNvPr id="254" name="Google Shape;254;p26"/>
          <p:cNvSpPr txBox="1"/>
          <p:nvPr/>
        </p:nvSpPr>
        <p:spPr>
          <a:xfrm>
            <a:off x="2876451" y="3797266"/>
            <a:ext cx="2236500" cy="6783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700">
                <a:latin typeface="Nunito"/>
                <a:ea typeface="Nunito"/>
                <a:cs typeface="Nunito"/>
                <a:sym typeface="Nunito"/>
              </a:rPr>
              <a:t>Fuels Team - (Wakoli / Muororo)</a:t>
            </a:r>
            <a:endParaRPr sz="700">
              <a:latin typeface="Nunito"/>
              <a:ea typeface="Nunito"/>
              <a:cs typeface="Nunito"/>
              <a:sym typeface="Nunito"/>
            </a:endParaRPr>
          </a:p>
          <a:p>
            <a:pPr indent="0" lvl="0" marL="0" rtl="0" algn="l">
              <a:spcBef>
                <a:spcPts val="0"/>
              </a:spcBef>
              <a:spcAft>
                <a:spcPts val="0"/>
              </a:spcAft>
              <a:buNone/>
            </a:pPr>
            <a:r>
              <a:rPr lang="en-US" sz="700">
                <a:latin typeface="Nunito"/>
                <a:ea typeface="Nunito"/>
                <a:cs typeface="Nunito"/>
                <a:sym typeface="Nunito"/>
              </a:rPr>
              <a:t>Analytics Team - Matt</a:t>
            </a:r>
            <a:endParaRPr sz="700">
              <a:latin typeface="Nunito"/>
              <a:ea typeface="Nunito"/>
              <a:cs typeface="Nunito"/>
              <a:sym typeface="Nunito"/>
            </a:endParaRPr>
          </a:p>
          <a:p>
            <a:pPr indent="0" lvl="0" marL="0" rtl="0" algn="l">
              <a:spcBef>
                <a:spcPts val="0"/>
              </a:spcBef>
              <a:spcAft>
                <a:spcPts val="0"/>
              </a:spcAft>
              <a:buNone/>
            </a:pPr>
            <a:r>
              <a:rPr lang="en-US" sz="700">
                <a:latin typeface="Nunito"/>
                <a:ea typeface="Nunito"/>
                <a:cs typeface="Nunito"/>
                <a:sym typeface="Nunito"/>
              </a:rPr>
              <a:t>NOC (Collins / Steve) </a:t>
            </a:r>
            <a:endParaRPr sz="700">
              <a:latin typeface="Nunito"/>
              <a:ea typeface="Nunito"/>
              <a:cs typeface="Nunito"/>
              <a:sym typeface="Nunito"/>
            </a:endParaRPr>
          </a:p>
          <a:p>
            <a:pPr indent="0" lvl="0" marL="0" rtl="0" algn="l">
              <a:spcBef>
                <a:spcPts val="0"/>
              </a:spcBef>
              <a:spcAft>
                <a:spcPts val="0"/>
              </a:spcAft>
              <a:buNone/>
            </a:pPr>
            <a:r>
              <a:rPr lang="en-US" sz="700">
                <a:latin typeface="Nunito"/>
                <a:ea typeface="Nunito"/>
                <a:cs typeface="Nunito"/>
                <a:sym typeface="Nunito"/>
              </a:rPr>
              <a:t>Peter</a:t>
            </a:r>
            <a:endParaRPr sz="700">
              <a:latin typeface="Nunito"/>
              <a:ea typeface="Nunito"/>
              <a:cs typeface="Nunito"/>
              <a:sym typeface="Nunito"/>
            </a:endParaRPr>
          </a:p>
          <a:p>
            <a:pPr indent="0" lvl="0" marL="0" rtl="0" algn="l">
              <a:spcBef>
                <a:spcPts val="0"/>
              </a:spcBef>
              <a:spcAft>
                <a:spcPts val="0"/>
              </a:spcAft>
              <a:buNone/>
            </a:pPr>
            <a:r>
              <a:rPr lang="en-US" sz="700">
                <a:latin typeface="Nunito"/>
                <a:ea typeface="Nunito"/>
                <a:cs typeface="Nunito"/>
                <a:sym typeface="Nunito"/>
              </a:rPr>
              <a:t>Finance</a:t>
            </a:r>
            <a:endParaRPr sz="500">
              <a:latin typeface="Nunito"/>
              <a:ea typeface="Nunito"/>
              <a:cs typeface="Nunito"/>
              <a:sym typeface="Nunito"/>
            </a:endParaRPr>
          </a:p>
        </p:txBody>
      </p:sp>
      <p:sp>
        <p:nvSpPr>
          <p:cNvPr id="255" name="Google Shape;255;p26"/>
          <p:cNvSpPr txBox="1"/>
          <p:nvPr/>
        </p:nvSpPr>
        <p:spPr>
          <a:xfrm>
            <a:off x="5731323" y="3797266"/>
            <a:ext cx="2279700" cy="6783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Network Ops and Fuel Supply Squad</a:t>
            </a:r>
            <a:endParaRPr sz="1200">
              <a:latin typeface="Nunito"/>
              <a:ea typeface="Nunito"/>
              <a:cs typeface="Nunito"/>
              <a:sym typeface="Nunito"/>
            </a:endParaRPr>
          </a:p>
        </p:txBody>
      </p:sp>
      <p:sp>
        <p:nvSpPr>
          <p:cNvPr id="256" name="Google Shape;256;p26"/>
          <p:cNvSpPr txBox="1"/>
          <p:nvPr/>
        </p:nvSpPr>
        <p:spPr>
          <a:xfrm>
            <a:off x="2876451" y="2978000"/>
            <a:ext cx="2236500" cy="6783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Wakoli / Sharon / Mwako</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Matt</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Nick</a:t>
            </a:r>
            <a:endParaRPr sz="1200">
              <a:latin typeface="Nunito"/>
              <a:ea typeface="Nunito"/>
              <a:cs typeface="Nunito"/>
              <a:sym typeface="Nunito"/>
            </a:endParaRPr>
          </a:p>
        </p:txBody>
      </p:sp>
      <p:sp>
        <p:nvSpPr>
          <p:cNvPr id="257" name="Google Shape;257;p26"/>
          <p:cNvSpPr txBox="1"/>
          <p:nvPr/>
        </p:nvSpPr>
        <p:spPr>
          <a:xfrm>
            <a:off x="5731323" y="2978000"/>
            <a:ext cx="2279700" cy="678300"/>
          </a:xfrm>
          <a:prstGeom prst="rect">
            <a:avLst/>
          </a:prstGeom>
          <a:noFill/>
          <a:ln cap="flat" cmpd="sng" w="9525">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Nunito"/>
                <a:ea typeface="Nunito"/>
                <a:cs typeface="Nunito"/>
                <a:sym typeface="Nunito"/>
              </a:rPr>
              <a:t>Tim</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Micael</a:t>
            </a:r>
            <a:endParaRPr sz="1200">
              <a:latin typeface="Nunito"/>
              <a:ea typeface="Nunito"/>
              <a:cs typeface="Nunito"/>
              <a:sym typeface="Nunito"/>
            </a:endParaRPr>
          </a:p>
          <a:p>
            <a:pPr indent="0" lvl="0" marL="0" rtl="0" algn="l">
              <a:spcBef>
                <a:spcPts val="0"/>
              </a:spcBef>
              <a:spcAft>
                <a:spcPts val="0"/>
              </a:spcAft>
              <a:buNone/>
            </a:pPr>
            <a:r>
              <a:rPr lang="en-US" sz="1200">
                <a:latin typeface="Nunito"/>
                <a:ea typeface="Nunito"/>
                <a:cs typeface="Nunito"/>
                <a:sym typeface="Nunito"/>
              </a:rPr>
              <a:t>Linda</a:t>
            </a:r>
            <a:endParaRPr sz="1200">
              <a:latin typeface="Nunito"/>
              <a:ea typeface="Nunito"/>
              <a:cs typeface="Nunito"/>
              <a:sym typeface="Nunito"/>
            </a:endParaRPr>
          </a:p>
        </p:txBody>
      </p:sp>
      <p:sp>
        <p:nvSpPr>
          <p:cNvPr id="258" name="Google Shape;258;p26"/>
          <p:cNvSpPr/>
          <p:nvPr/>
        </p:nvSpPr>
        <p:spPr>
          <a:xfrm>
            <a:off x="3093964" y="2386625"/>
            <a:ext cx="1908000" cy="420600"/>
          </a:xfrm>
          <a:prstGeom prst="roundRect">
            <a:avLst>
              <a:gd fmla="val 16667" name="adj"/>
            </a:avLst>
          </a:prstGeom>
          <a:solidFill>
            <a:srgbClr val="65D9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Business</a:t>
            </a:r>
            <a:endParaRPr/>
          </a:p>
        </p:txBody>
      </p:sp>
      <p:sp>
        <p:nvSpPr>
          <p:cNvPr id="259" name="Google Shape;259;p26"/>
          <p:cNvSpPr/>
          <p:nvPr/>
        </p:nvSpPr>
        <p:spPr>
          <a:xfrm>
            <a:off x="5838500" y="2416388"/>
            <a:ext cx="1908000" cy="420600"/>
          </a:xfrm>
          <a:prstGeom prst="roundRect">
            <a:avLst>
              <a:gd fmla="val 16667" name="adj"/>
            </a:avLst>
          </a:prstGeom>
          <a:solidFill>
            <a:srgbClr val="65D9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Technical</a:t>
            </a:r>
            <a:endParaRPr/>
          </a:p>
        </p:txBody>
      </p:sp>
      <p:sp>
        <p:nvSpPr>
          <p:cNvPr id="260" name="Google Shape;260;p26"/>
          <p:cNvSpPr/>
          <p:nvPr/>
        </p:nvSpPr>
        <p:spPr>
          <a:xfrm rot="5400000">
            <a:off x="5230475" y="-355000"/>
            <a:ext cx="216900" cy="49248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6"/>
          <p:cNvSpPr txBox="1"/>
          <p:nvPr/>
        </p:nvSpPr>
        <p:spPr>
          <a:xfrm>
            <a:off x="4245000" y="1509850"/>
            <a:ext cx="2641200" cy="4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Execution Team</a:t>
            </a:r>
            <a:endParaRPr>
              <a:latin typeface="Nunito"/>
              <a:ea typeface="Nunito"/>
              <a:cs typeface="Nunito"/>
              <a:sym typeface="Nunito"/>
            </a:endParaRPr>
          </a:p>
        </p:txBody>
      </p:sp>
      <p:sp>
        <p:nvSpPr>
          <p:cNvPr id="262" name="Google Shape;262;p26"/>
          <p:cNvSpPr txBox="1"/>
          <p:nvPr/>
        </p:nvSpPr>
        <p:spPr>
          <a:xfrm>
            <a:off x="9305625" y="1509850"/>
            <a:ext cx="2641200" cy="4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Governance</a:t>
            </a:r>
            <a:r>
              <a:rPr lang="en-US">
                <a:latin typeface="Nunito"/>
                <a:ea typeface="Nunito"/>
                <a:cs typeface="Nunito"/>
                <a:sym typeface="Nunito"/>
              </a:rPr>
              <a:t> Team</a:t>
            </a:r>
            <a:endParaRPr>
              <a:latin typeface="Nunito"/>
              <a:ea typeface="Nunito"/>
              <a:cs typeface="Nunito"/>
              <a:sym typeface="Nunito"/>
            </a:endParaRPr>
          </a:p>
        </p:txBody>
      </p:sp>
      <p:sp>
        <p:nvSpPr>
          <p:cNvPr id="263" name="Google Shape;263;p26"/>
          <p:cNvSpPr txBox="1"/>
          <p:nvPr/>
        </p:nvSpPr>
        <p:spPr>
          <a:xfrm>
            <a:off x="9000825" y="2294275"/>
            <a:ext cx="2641200" cy="4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Program Lead</a:t>
            </a:r>
            <a:endParaRPr>
              <a:latin typeface="Nunito"/>
              <a:ea typeface="Nunito"/>
              <a:cs typeface="Nunito"/>
              <a:sym typeface="Nunito"/>
            </a:endParaRPr>
          </a:p>
        </p:txBody>
      </p:sp>
      <p:sp>
        <p:nvSpPr>
          <p:cNvPr id="264" name="Google Shape;264;p26"/>
          <p:cNvSpPr txBox="1"/>
          <p:nvPr/>
        </p:nvSpPr>
        <p:spPr>
          <a:xfrm>
            <a:off x="8997696" y="3078700"/>
            <a:ext cx="2641200" cy="4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Steerco</a:t>
            </a:r>
            <a:endParaRPr>
              <a:latin typeface="Nunito"/>
              <a:ea typeface="Nunito"/>
              <a:cs typeface="Nunito"/>
              <a:sym typeface="Nunito"/>
            </a:endParaRPr>
          </a:p>
        </p:txBody>
      </p:sp>
      <p:sp>
        <p:nvSpPr>
          <p:cNvPr id="265" name="Google Shape;265;p26"/>
          <p:cNvSpPr txBox="1"/>
          <p:nvPr/>
        </p:nvSpPr>
        <p:spPr>
          <a:xfrm>
            <a:off x="9302496" y="3908525"/>
            <a:ext cx="2320500" cy="936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Sagun Saxena</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Micael Da Costa</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Matt Schiller</a:t>
            </a:r>
            <a:endParaRPr>
              <a:latin typeface="Nunito"/>
              <a:ea typeface="Nunito"/>
              <a:cs typeface="Nunito"/>
              <a:sym typeface="Nunito"/>
            </a:endParaRPr>
          </a:p>
        </p:txBody>
      </p:sp>
      <p:sp>
        <p:nvSpPr>
          <p:cNvPr id="266" name="Google Shape;266;p26"/>
          <p:cNvSpPr txBox="1"/>
          <p:nvPr/>
        </p:nvSpPr>
        <p:spPr>
          <a:xfrm>
            <a:off x="9302496" y="5306850"/>
            <a:ext cx="2320500" cy="936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Greg Murray</a:t>
            </a:r>
            <a:endParaRPr>
              <a:latin typeface="Nunito"/>
              <a:ea typeface="Nunito"/>
              <a:cs typeface="Nunito"/>
              <a:sym typeface="Nunito"/>
            </a:endParaRPr>
          </a:p>
          <a:p>
            <a:pPr indent="0" lvl="0" marL="0" rtl="0" algn="l">
              <a:spcBef>
                <a:spcPts val="0"/>
              </a:spcBef>
              <a:spcAft>
                <a:spcPts val="0"/>
              </a:spcAft>
              <a:buNone/>
            </a:pPr>
            <a:r>
              <a:rPr lang="en-US">
                <a:latin typeface="Nunito"/>
                <a:ea typeface="Nunito"/>
                <a:cs typeface="Nunito"/>
                <a:sym typeface="Nunito"/>
              </a:rPr>
              <a:t>Nick Stokes</a:t>
            </a:r>
            <a:endParaRPr>
              <a:latin typeface="Nunito"/>
              <a:ea typeface="Nunito"/>
              <a:cs typeface="Nunito"/>
              <a:sym typeface="Nunito"/>
            </a:endParaRPr>
          </a:p>
        </p:txBody>
      </p:sp>
      <p:sp>
        <p:nvSpPr>
          <p:cNvPr id="267" name="Google Shape;267;p26"/>
          <p:cNvSpPr txBox="1"/>
          <p:nvPr/>
        </p:nvSpPr>
        <p:spPr>
          <a:xfrm>
            <a:off x="9150096" y="3459700"/>
            <a:ext cx="2641200" cy="4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Key Leadership</a:t>
            </a:r>
            <a:endParaRPr>
              <a:latin typeface="Nunito"/>
              <a:ea typeface="Nunito"/>
              <a:cs typeface="Nunito"/>
              <a:sym typeface="Nunito"/>
            </a:endParaRPr>
          </a:p>
        </p:txBody>
      </p:sp>
      <p:sp>
        <p:nvSpPr>
          <p:cNvPr id="268" name="Google Shape;268;p26"/>
          <p:cNvSpPr txBox="1"/>
          <p:nvPr/>
        </p:nvSpPr>
        <p:spPr>
          <a:xfrm>
            <a:off x="9153144" y="4907500"/>
            <a:ext cx="2641200" cy="4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Other Members</a:t>
            </a:r>
            <a:endParaRPr>
              <a:latin typeface="Nunito"/>
              <a:ea typeface="Nunito"/>
              <a:cs typeface="Nunito"/>
              <a:sym typeface="Nunito"/>
            </a:endParaRPr>
          </a:p>
        </p:txBody>
      </p:sp>
      <p:sp>
        <p:nvSpPr>
          <p:cNvPr id="269" name="Google Shape;269;p26"/>
          <p:cNvSpPr/>
          <p:nvPr/>
        </p:nvSpPr>
        <p:spPr>
          <a:xfrm rot="5400000">
            <a:off x="10178825" y="634536"/>
            <a:ext cx="216900" cy="2952900"/>
          </a:xfrm>
          <a:prstGeom prst="lef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txBox="1"/>
          <p:nvPr/>
        </p:nvSpPr>
        <p:spPr>
          <a:xfrm>
            <a:off x="9299448" y="2629263"/>
            <a:ext cx="2322600" cy="4206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Tim Muchai</a:t>
            </a:r>
            <a:endParaRPr>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id="275" name="Google Shape;275;p27"/>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276" name="Google Shape;276;p27"/>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Next steps</a:t>
            </a:r>
            <a:endParaRPr/>
          </a:p>
        </p:txBody>
      </p:sp>
      <p:sp>
        <p:nvSpPr>
          <p:cNvPr id="277" name="Google Shape;277;p27"/>
          <p:cNvSpPr txBox="1"/>
          <p:nvPr>
            <p:ph idx="1" type="subTitle"/>
          </p:nvPr>
        </p:nvSpPr>
        <p:spPr>
          <a:xfrm>
            <a:off x="458724" y="1332470"/>
            <a:ext cx="11274600" cy="4851900"/>
          </a:xfrm>
          <a:prstGeom prst="rect">
            <a:avLst/>
          </a:prstGeom>
          <a:noFill/>
          <a:ln>
            <a:noFill/>
          </a:ln>
        </p:spPr>
        <p:txBody>
          <a:bodyPr anchorCtr="0" anchor="t" bIns="45700" lIns="91425" spcFirstLastPara="1" rIns="91425" wrap="square" tIns="45700">
            <a:noAutofit/>
          </a:bodyPr>
          <a:lstStyle/>
          <a:p>
            <a:pPr indent="-406400" lvl="0" marL="457200" marR="0" rtl="0" algn="l">
              <a:lnSpc>
                <a:spcPct val="90000"/>
              </a:lnSpc>
              <a:spcBef>
                <a:spcPts val="0"/>
              </a:spcBef>
              <a:spcAft>
                <a:spcPts val="0"/>
              </a:spcAft>
              <a:buSzPts val="2800"/>
              <a:buChar char="•"/>
            </a:pPr>
            <a:r>
              <a:rPr lang="en-US"/>
              <a:t>Kick off meeting with the team to identify the first tasks</a:t>
            </a:r>
            <a:endParaRPr/>
          </a:p>
          <a:p>
            <a:pPr indent="-406400" lvl="0" marL="457200" marR="0" rtl="0" algn="l">
              <a:lnSpc>
                <a:spcPct val="90000"/>
              </a:lnSpc>
              <a:spcBef>
                <a:spcPts val="0"/>
              </a:spcBef>
              <a:spcAft>
                <a:spcPts val="0"/>
              </a:spcAft>
              <a:buSzPts val="2800"/>
              <a:buChar char="•"/>
            </a:pPr>
            <a:r>
              <a:rPr lang="en-US"/>
              <a:t>Plan for completion of the first 3 steps (identification of business case to requirement validation)</a:t>
            </a:r>
            <a:endParaRPr/>
          </a:p>
          <a:p>
            <a:pPr indent="-406400" lvl="0" marL="457200" marR="0" rtl="0" algn="l">
              <a:lnSpc>
                <a:spcPct val="90000"/>
              </a:lnSpc>
              <a:spcBef>
                <a:spcPts val="0"/>
              </a:spcBef>
              <a:spcAft>
                <a:spcPts val="0"/>
              </a:spcAft>
              <a:buSzPts val="2800"/>
              <a:buChar char="•"/>
            </a:pPr>
            <a:r>
              <a:rPr lang="en-US"/>
              <a:t>Setup the standing meetings as agreed for governance</a:t>
            </a:r>
            <a:endParaRPr/>
          </a:p>
          <a:p>
            <a:pPr indent="-406400" lvl="0" marL="457200" marR="0" rtl="0" algn="l">
              <a:lnSpc>
                <a:spcPct val="90000"/>
              </a:lnSpc>
              <a:spcBef>
                <a:spcPts val="0"/>
              </a:spcBef>
              <a:spcAft>
                <a:spcPts val="0"/>
              </a:spcAft>
              <a:buSzPts val="2800"/>
              <a:buChar char="•"/>
            </a:pPr>
            <a:r>
              <a:rPr lang="en-US"/>
              <a:t>Clarify the areas that are out of scope for this program of work</a:t>
            </a:r>
            <a:endParaRPr/>
          </a:p>
          <a:p>
            <a:pPr indent="-406400" lvl="0" marL="457200" marR="0" rtl="0" algn="l">
              <a:lnSpc>
                <a:spcPct val="90000"/>
              </a:lnSpc>
              <a:spcBef>
                <a:spcPts val="0"/>
              </a:spcBef>
              <a:spcAft>
                <a:spcPts val="0"/>
              </a:spcAft>
              <a:buSzPts val="2800"/>
              <a:buChar char="•"/>
            </a:pPr>
            <a:r>
              <a:rPr lang="en-US"/>
              <a:t>Present this doc + initial other docs to the EXCO team</a:t>
            </a:r>
            <a:endParaRPr/>
          </a:p>
          <a:p>
            <a:pPr indent="0" lvl="0" marL="0" marR="0" rtl="0" algn="l">
              <a:lnSpc>
                <a:spcPct val="90000"/>
              </a:lnSpc>
              <a:spcBef>
                <a:spcPts val="0"/>
              </a:spcBef>
              <a:spcAft>
                <a:spcPts val="0"/>
              </a:spcAft>
              <a:buNone/>
            </a:pPr>
            <a:r>
              <a:t/>
            </a:r>
            <a:endParaRPr/>
          </a:p>
        </p:txBody>
      </p:sp>
      <p:sp>
        <p:nvSpPr>
          <p:cNvPr id="278" name="Google Shape;278;p27"/>
          <p:cNvSpPr txBox="1"/>
          <p:nvPr>
            <p:ph idx="12" type="sldNum"/>
          </p:nvPr>
        </p:nvSpPr>
        <p:spPr>
          <a:xfrm>
            <a:off x="11733276" y="6414377"/>
            <a:ext cx="458700" cy="443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